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6" r:id="rId1"/>
  </p:sldMasterIdLst>
  <p:notesMasterIdLst>
    <p:notesMasterId r:id="rId46"/>
  </p:notesMasterIdLst>
  <p:sldIdLst>
    <p:sldId id="2147376981" r:id="rId2"/>
    <p:sldId id="2147376864" r:id="rId3"/>
    <p:sldId id="338" r:id="rId4"/>
    <p:sldId id="364" r:id="rId5"/>
    <p:sldId id="297" r:id="rId6"/>
    <p:sldId id="298" r:id="rId7"/>
    <p:sldId id="299" r:id="rId8"/>
    <p:sldId id="300" r:id="rId9"/>
    <p:sldId id="2147376855" r:id="rId10"/>
    <p:sldId id="2147376994" r:id="rId11"/>
    <p:sldId id="2147376995" r:id="rId12"/>
    <p:sldId id="2147376996" r:id="rId13"/>
    <p:sldId id="2147376997" r:id="rId14"/>
    <p:sldId id="2147376985" r:id="rId15"/>
    <p:sldId id="2147376983" r:id="rId16"/>
    <p:sldId id="2147376988" r:id="rId17"/>
    <p:sldId id="2147376734" r:id="rId18"/>
    <p:sldId id="2147376774" r:id="rId19"/>
    <p:sldId id="2147376779" r:id="rId20"/>
    <p:sldId id="2147376780" r:id="rId21"/>
    <p:sldId id="2147376782" r:id="rId22"/>
    <p:sldId id="2147376784" r:id="rId23"/>
    <p:sldId id="2147376998" r:id="rId24"/>
    <p:sldId id="2147376837" r:id="rId25"/>
    <p:sldId id="2147376838" r:id="rId26"/>
    <p:sldId id="2147376839" r:id="rId27"/>
    <p:sldId id="2147376840" r:id="rId28"/>
    <p:sldId id="2147376841" r:id="rId29"/>
    <p:sldId id="2147376842" r:id="rId30"/>
    <p:sldId id="2147376990" r:id="rId31"/>
    <p:sldId id="2147376989" r:id="rId32"/>
    <p:sldId id="2147376859" r:id="rId33"/>
    <p:sldId id="2147376966" r:id="rId34"/>
    <p:sldId id="2147376967" r:id="rId35"/>
    <p:sldId id="2147376931" r:id="rId36"/>
    <p:sldId id="2147376968" r:id="rId37"/>
    <p:sldId id="2147376969" r:id="rId38"/>
    <p:sldId id="2147376970" r:id="rId39"/>
    <p:sldId id="2147376971" r:id="rId40"/>
    <p:sldId id="2147376972" r:id="rId41"/>
    <p:sldId id="2147376932" r:id="rId42"/>
    <p:sldId id="2147376992" r:id="rId43"/>
    <p:sldId id="2147376993" r:id="rId44"/>
    <p:sldId id="269" r:id="rId45"/>
  </p:sldIdLst>
  <p:sldSz cx="9144000" cy="5143500" type="screen16x9"/>
  <p:notesSz cx="6858000" cy="9144000"/>
  <p:embeddedFontLst>
    <p:embeddedFont>
      <p:font typeface="Helvetica Neue" panose="020B0604020202020204" charset="0"/>
      <p:regular r:id="rId47"/>
      <p:bold r:id="rId48"/>
      <p:italic r:id="rId49"/>
      <p:boldItalic r:id="rId50"/>
    </p:embeddedFont>
    <p:embeddedFont>
      <p:font typeface="Helvetica Neue Light" panose="020B0604020202020204" charset="0"/>
      <p:regular r:id="rId51"/>
      <p:bold r:id="rId52"/>
      <p:italic r:id="rId53"/>
      <p:boldItalic r:id="rId54"/>
    </p:embeddedFont>
    <p:embeddedFont>
      <p:font typeface="Montserrat" panose="00000500000000000000" pitchFamily="2" charset="0"/>
      <p:regular r:id="rId55"/>
      <p:bold r:id="rId56"/>
      <p:italic r:id="rId57"/>
      <p:boldItalic r:id="rId58"/>
    </p:embeddedFont>
    <p:embeddedFont>
      <p:font typeface="Montserrat Medium" panose="00000600000000000000" pitchFamily="2" charset="0"/>
      <p:regular r:id="rId59"/>
      <p:bold r:id="rId60"/>
      <p:italic r:id="rId61"/>
      <p:boldItalic r:id="rId62"/>
    </p:embeddedFont>
    <p:embeddedFont>
      <p:font typeface="Segoe UI" panose="020B0502040204020203" pitchFamily="34" charset="0"/>
      <p:regular r:id="rId63"/>
      <p:bold r:id="rId64"/>
      <p:italic r:id="rId65"/>
      <p:boldItalic r:id="rId66"/>
    </p:embeddedFont>
    <p:embeddedFont>
      <p:font typeface="Trebuchet MS" panose="020B0603020202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160" autoAdjust="0"/>
  </p:normalViewPr>
  <p:slideViewPr>
    <p:cSldViewPr snapToGrid="0">
      <p:cViewPr varScale="1">
        <p:scale>
          <a:sx n="105" d="100"/>
          <a:sy n="105" d="100"/>
        </p:scale>
        <p:origin x="179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83F665-260C-4F0D-AF84-1000AFFEA7E7}"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7801E4C6-8BFE-420B-A032-4ACBABC88D63}">
      <dgm:prSet phldrT="[Text]"/>
      <dgm:spPr/>
      <dgm:t>
        <a:bodyPr/>
        <a:lstStyle/>
        <a:p>
          <a:r>
            <a:rPr lang="en-US" dirty="0"/>
            <a:t>Plan</a:t>
          </a:r>
        </a:p>
      </dgm:t>
    </dgm:pt>
    <dgm:pt modelId="{1826ECA4-DF78-4533-973C-A42CDC292835}" type="parTrans" cxnId="{75613B44-7D35-4A5E-8672-67C182910C54}">
      <dgm:prSet/>
      <dgm:spPr/>
      <dgm:t>
        <a:bodyPr/>
        <a:lstStyle/>
        <a:p>
          <a:endParaRPr lang="en-US"/>
        </a:p>
      </dgm:t>
    </dgm:pt>
    <dgm:pt modelId="{E8002EEC-2D04-4C88-9CC4-2D6034A9A4A1}" type="sibTrans" cxnId="{75613B44-7D35-4A5E-8672-67C182910C54}">
      <dgm:prSet/>
      <dgm:spPr/>
      <dgm:t>
        <a:bodyPr/>
        <a:lstStyle/>
        <a:p>
          <a:endParaRPr lang="en-US"/>
        </a:p>
      </dgm:t>
    </dgm:pt>
    <dgm:pt modelId="{D77BF89E-4E70-4041-BB1E-B589705655B0}">
      <dgm:prSet phldrT="[Text]"/>
      <dgm:spPr/>
      <dgm:t>
        <a:bodyPr/>
        <a:lstStyle/>
        <a:p>
          <a:r>
            <a:rPr lang="en-US" dirty="0"/>
            <a:t>Deploy</a:t>
          </a:r>
        </a:p>
      </dgm:t>
    </dgm:pt>
    <dgm:pt modelId="{6CDDD9BE-FFAD-4698-968C-5BCC3643E520}" type="parTrans" cxnId="{064D3FD9-301F-4A0D-84F6-106313607F13}">
      <dgm:prSet/>
      <dgm:spPr/>
      <dgm:t>
        <a:bodyPr/>
        <a:lstStyle/>
        <a:p>
          <a:endParaRPr lang="en-US"/>
        </a:p>
      </dgm:t>
    </dgm:pt>
    <dgm:pt modelId="{52CD15D2-6873-40EF-823A-CD02C42C19C8}" type="sibTrans" cxnId="{064D3FD9-301F-4A0D-84F6-106313607F13}">
      <dgm:prSet/>
      <dgm:spPr/>
      <dgm:t>
        <a:bodyPr/>
        <a:lstStyle/>
        <a:p>
          <a:endParaRPr lang="en-US"/>
        </a:p>
      </dgm:t>
    </dgm:pt>
    <dgm:pt modelId="{2E919C34-060F-4E4E-AC87-7BC4B6805226}">
      <dgm:prSet phldrT="[Text]"/>
      <dgm:spPr/>
      <dgm:t>
        <a:bodyPr/>
        <a:lstStyle/>
        <a:p>
          <a:r>
            <a:rPr lang="en-US" dirty="0"/>
            <a:t>Configure</a:t>
          </a:r>
        </a:p>
      </dgm:t>
    </dgm:pt>
    <dgm:pt modelId="{21A0E22C-CEF6-451F-B671-87987EC62619}" type="parTrans" cxnId="{DCD33CA5-A5D6-4E48-83F7-0D328D0E73AC}">
      <dgm:prSet/>
      <dgm:spPr/>
      <dgm:t>
        <a:bodyPr/>
        <a:lstStyle/>
        <a:p>
          <a:endParaRPr lang="en-US"/>
        </a:p>
      </dgm:t>
    </dgm:pt>
    <dgm:pt modelId="{21B2565C-5CBD-4474-9E84-09B3307CE0D3}" type="sibTrans" cxnId="{DCD33CA5-A5D6-4E48-83F7-0D328D0E73AC}">
      <dgm:prSet/>
      <dgm:spPr/>
      <dgm:t>
        <a:bodyPr/>
        <a:lstStyle/>
        <a:p>
          <a:endParaRPr lang="en-US"/>
        </a:p>
      </dgm:t>
    </dgm:pt>
    <dgm:pt modelId="{023ECA73-F3F4-4E27-BC0F-CD73BD0685DA}">
      <dgm:prSet phldrT="[Text]"/>
      <dgm:spPr/>
      <dgm:t>
        <a:bodyPr/>
        <a:lstStyle/>
        <a:p>
          <a:r>
            <a:rPr lang="en-US" dirty="0"/>
            <a:t>Monitor</a:t>
          </a:r>
        </a:p>
      </dgm:t>
    </dgm:pt>
    <dgm:pt modelId="{7F06C69A-9755-410E-AB4E-8A601A2D6C51}" type="parTrans" cxnId="{0A715EEC-9397-418F-A493-9A8C7B14DB6E}">
      <dgm:prSet/>
      <dgm:spPr/>
      <dgm:t>
        <a:bodyPr/>
        <a:lstStyle/>
        <a:p>
          <a:endParaRPr lang="en-US"/>
        </a:p>
      </dgm:t>
    </dgm:pt>
    <dgm:pt modelId="{3B1351CB-2AE4-4BE7-A837-800A42D0C73D}" type="sibTrans" cxnId="{0A715EEC-9397-418F-A493-9A8C7B14DB6E}">
      <dgm:prSet/>
      <dgm:spPr/>
      <dgm:t>
        <a:bodyPr/>
        <a:lstStyle/>
        <a:p>
          <a:endParaRPr lang="en-US"/>
        </a:p>
      </dgm:t>
    </dgm:pt>
    <dgm:pt modelId="{93843738-2242-4340-83FD-EDFC116EADFA}">
      <dgm:prSet phldrT="[Text]"/>
      <dgm:spPr/>
      <dgm:t>
        <a:bodyPr/>
        <a:lstStyle/>
        <a:p>
          <a:r>
            <a:rPr lang="en-US" dirty="0"/>
            <a:t>Retire</a:t>
          </a:r>
        </a:p>
      </dgm:t>
    </dgm:pt>
    <dgm:pt modelId="{CFE7AF17-61A5-4C51-91F6-5B5BC0948507}" type="parTrans" cxnId="{C7243C54-1AD4-4583-A2F3-D7CD8996B914}">
      <dgm:prSet/>
      <dgm:spPr/>
      <dgm:t>
        <a:bodyPr/>
        <a:lstStyle/>
        <a:p>
          <a:endParaRPr lang="en-US"/>
        </a:p>
      </dgm:t>
    </dgm:pt>
    <dgm:pt modelId="{472F14AA-658B-4C9A-9C57-AA8C7066F808}" type="sibTrans" cxnId="{C7243C54-1AD4-4583-A2F3-D7CD8996B914}">
      <dgm:prSet/>
      <dgm:spPr/>
      <dgm:t>
        <a:bodyPr/>
        <a:lstStyle/>
        <a:p>
          <a:endParaRPr lang="en-US"/>
        </a:p>
      </dgm:t>
    </dgm:pt>
    <dgm:pt modelId="{F69C7EBA-E035-4814-8FE5-BBD2C09DCCAD}" type="pres">
      <dgm:prSet presAssocID="{DA83F665-260C-4F0D-AF84-1000AFFEA7E7}" presName="cycle" presStyleCnt="0">
        <dgm:presLayoutVars>
          <dgm:dir/>
          <dgm:resizeHandles val="exact"/>
        </dgm:presLayoutVars>
      </dgm:prSet>
      <dgm:spPr/>
    </dgm:pt>
    <dgm:pt modelId="{3B79429F-5EB8-456A-AC67-B55141269C67}" type="pres">
      <dgm:prSet presAssocID="{7801E4C6-8BFE-420B-A032-4ACBABC88D63}" presName="node" presStyleLbl="node1" presStyleIdx="0" presStyleCnt="5">
        <dgm:presLayoutVars>
          <dgm:bulletEnabled val="1"/>
        </dgm:presLayoutVars>
      </dgm:prSet>
      <dgm:spPr/>
    </dgm:pt>
    <dgm:pt modelId="{1970FE3E-C793-4F59-91DA-EB16512CC675}" type="pres">
      <dgm:prSet presAssocID="{7801E4C6-8BFE-420B-A032-4ACBABC88D63}" presName="spNode" presStyleCnt="0"/>
      <dgm:spPr/>
    </dgm:pt>
    <dgm:pt modelId="{F31A5B07-A453-4F72-94EA-F0E92FD8262E}" type="pres">
      <dgm:prSet presAssocID="{E8002EEC-2D04-4C88-9CC4-2D6034A9A4A1}" presName="sibTrans" presStyleLbl="sibTrans1D1" presStyleIdx="0" presStyleCnt="5"/>
      <dgm:spPr/>
    </dgm:pt>
    <dgm:pt modelId="{D500AA36-F613-42FB-B197-EBD56209632F}" type="pres">
      <dgm:prSet presAssocID="{D77BF89E-4E70-4041-BB1E-B589705655B0}" presName="node" presStyleLbl="node1" presStyleIdx="1" presStyleCnt="5">
        <dgm:presLayoutVars>
          <dgm:bulletEnabled val="1"/>
        </dgm:presLayoutVars>
      </dgm:prSet>
      <dgm:spPr/>
    </dgm:pt>
    <dgm:pt modelId="{146A288B-E0A7-4CC1-9855-4FBD1C38E29D}" type="pres">
      <dgm:prSet presAssocID="{D77BF89E-4E70-4041-BB1E-B589705655B0}" presName="spNode" presStyleCnt="0"/>
      <dgm:spPr/>
    </dgm:pt>
    <dgm:pt modelId="{9BA5AF2B-6B4D-4541-8479-38F96A4569D9}" type="pres">
      <dgm:prSet presAssocID="{52CD15D2-6873-40EF-823A-CD02C42C19C8}" presName="sibTrans" presStyleLbl="sibTrans1D1" presStyleIdx="1" presStyleCnt="5"/>
      <dgm:spPr/>
    </dgm:pt>
    <dgm:pt modelId="{3A35CB8B-3A36-4B37-AA57-02487491C0B8}" type="pres">
      <dgm:prSet presAssocID="{2E919C34-060F-4E4E-AC87-7BC4B6805226}" presName="node" presStyleLbl="node1" presStyleIdx="2" presStyleCnt="5">
        <dgm:presLayoutVars>
          <dgm:bulletEnabled val="1"/>
        </dgm:presLayoutVars>
      </dgm:prSet>
      <dgm:spPr/>
    </dgm:pt>
    <dgm:pt modelId="{407EDE21-1182-4A8D-B07D-DC98E95B3306}" type="pres">
      <dgm:prSet presAssocID="{2E919C34-060F-4E4E-AC87-7BC4B6805226}" presName="spNode" presStyleCnt="0"/>
      <dgm:spPr/>
    </dgm:pt>
    <dgm:pt modelId="{80E97954-5729-4496-9D52-994CF1AABCC6}" type="pres">
      <dgm:prSet presAssocID="{21B2565C-5CBD-4474-9E84-09B3307CE0D3}" presName="sibTrans" presStyleLbl="sibTrans1D1" presStyleIdx="2" presStyleCnt="5"/>
      <dgm:spPr/>
    </dgm:pt>
    <dgm:pt modelId="{944B67E3-7B75-478E-BC29-FFFA9DE987DA}" type="pres">
      <dgm:prSet presAssocID="{023ECA73-F3F4-4E27-BC0F-CD73BD0685DA}" presName="node" presStyleLbl="node1" presStyleIdx="3" presStyleCnt="5">
        <dgm:presLayoutVars>
          <dgm:bulletEnabled val="1"/>
        </dgm:presLayoutVars>
      </dgm:prSet>
      <dgm:spPr/>
    </dgm:pt>
    <dgm:pt modelId="{9FF2937B-1152-4C16-9F2C-6306111ACA94}" type="pres">
      <dgm:prSet presAssocID="{023ECA73-F3F4-4E27-BC0F-CD73BD0685DA}" presName="spNode" presStyleCnt="0"/>
      <dgm:spPr/>
    </dgm:pt>
    <dgm:pt modelId="{0FA8B284-9B3C-406F-BC6F-E70261884A90}" type="pres">
      <dgm:prSet presAssocID="{3B1351CB-2AE4-4BE7-A837-800A42D0C73D}" presName="sibTrans" presStyleLbl="sibTrans1D1" presStyleIdx="3" presStyleCnt="5"/>
      <dgm:spPr/>
    </dgm:pt>
    <dgm:pt modelId="{9198F190-0F38-4940-8825-707CA2BD3A27}" type="pres">
      <dgm:prSet presAssocID="{93843738-2242-4340-83FD-EDFC116EADFA}" presName="node" presStyleLbl="node1" presStyleIdx="4" presStyleCnt="5">
        <dgm:presLayoutVars>
          <dgm:bulletEnabled val="1"/>
        </dgm:presLayoutVars>
      </dgm:prSet>
      <dgm:spPr/>
    </dgm:pt>
    <dgm:pt modelId="{4768337E-55E2-4F0B-A424-D4675EBB0336}" type="pres">
      <dgm:prSet presAssocID="{93843738-2242-4340-83FD-EDFC116EADFA}" presName="spNode" presStyleCnt="0"/>
      <dgm:spPr/>
    </dgm:pt>
    <dgm:pt modelId="{C983560E-80BC-4388-A593-8C531B2E20A7}" type="pres">
      <dgm:prSet presAssocID="{472F14AA-658B-4C9A-9C57-AA8C7066F808}" presName="sibTrans" presStyleLbl="sibTrans1D1" presStyleIdx="4" presStyleCnt="5"/>
      <dgm:spPr/>
    </dgm:pt>
  </dgm:ptLst>
  <dgm:cxnLst>
    <dgm:cxn modelId="{77B4E80A-F882-411C-A155-024A74AFB4BA}" type="presOf" srcId="{21B2565C-5CBD-4474-9E84-09B3307CE0D3}" destId="{80E97954-5729-4496-9D52-994CF1AABCC6}" srcOrd="0" destOrd="0" presId="urn:microsoft.com/office/officeart/2005/8/layout/cycle5"/>
    <dgm:cxn modelId="{16792533-A13C-403E-ACDA-51ED01FE66FF}" type="presOf" srcId="{DA83F665-260C-4F0D-AF84-1000AFFEA7E7}" destId="{F69C7EBA-E035-4814-8FE5-BBD2C09DCCAD}" srcOrd="0" destOrd="0" presId="urn:microsoft.com/office/officeart/2005/8/layout/cycle5"/>
    <dgm:cxn modelId="{D07C0F5F-39B2-46A2-9B90-F463E88B622F}" type="presOf" srcId="{2E919C34-060F-4E4E-AC87-7BC4B6805226}" destId="{3A35CB8B-3A36-4B37-AA57-02487491C0B8}" srcOrd="0" destOrd="0" presId="urn:microsoft.com/office/officeart/2005/8/layout/cycle5"/>
    <dgm:cxn modelId="{E368A542-90D1-40AD-8C8A-B394F2B07ABA}" type="presOf" srcId="{E8002EEC-2D04-4C88-9CC4-2D6034A9A4A1}" destId="{F31A5B07-A453-4F72-94EA-F0E92FD8262E}" srcOrd="0" destOrd="0" presId="urn:microsoft.com/office/officeart/2005/8/layout/cycle5"/>
    <dgm:cxn modelId="{75613B44-7D35-4A5E-8672-67C182910C54}" srcId="{DA83F665-260C-4F0D-AF84-1000AFFEA7E7}" destId="{7801E4C6-8BFE-420B-A032-4ACBABC88D63}" srcOrd="0" destOrd="0" parTransId="{1826ECA4-DF78-4533-973C-A42CDC292835}" sibTransId="{E8002EEC-2D04-4C88-9CC4-2D6034A9A4A1}"/>
    <dgm:cxn modelId="{17D4A844-D598-4192-8346-8B4C67C6840F}" type="presOf" srcId="{52CD15D2-6873-40EF-823A-CD02C42C19C8}" destId="{9BA5AF2B-6B4D-4541-8479-38F96A4569D9}" srcOrd="0" destOrd="0" presId="urn:microsoft.com/office/officeart/2005/8/layout/cycle5"/>
    <dgm:cxn modelId="{18658D6E-27AA-4F7E-998F-C3212D676199}" type="presOf" srcId="{D77BF89E-4E70-4041-BB1E-B589705655B0}" destId="{D500AA36-F613-42FB-B197-EBD56209632F}" srcOrd="0" destOrd="0" presId="urn:microsoft.com/office/officeart/2005/8/layout/cycle5"/>
    <dgm:cxn modelId="{C7243C54-1AD4-4583-A2F3-D7CD8996B914}" srcId="{DA83F665-260C-4F0D-AF84-1000AFFEA7E7}" destId="{93843738-2242-4340-83FD-EDFC116EADFA}" srcOrd="4" destOrd="0" parTransId="{CFE7AF17-61A5-4C51-91F6-5B5BC0948507}" sibTransId="{472F14AA-658B-4C9A-9C57-AA8C7066F808}"/>
    <dgm:cxn modelId="{3AAE9979-285F-4FA2-941A-D50B83081EB0}" type="presOf" srcId="{3B1351CB-2AE4-4BE7-A837-800A42D0C73D}" destId="{0FA8B284-9B3C-406F-BC6F-E70261884A90}" srcOrd="0" destOrd="0" presId="urn:microsoft.com/office/officeart/2005/8/layout/cycle5"/>
    <dgm:cxn modelId="{DE11BB9D-0E2E-4615-ADDE-D646F2709D1B}" type="presOf" srcId="{93843738-2242-4340-83FD-EDFC116EADFA}" destId="{9198F190-0F38-4940-8825-707CA2BD3A27}" srcOrd="0" destOrd="0" presId="urn:microsoft.com/office/officeart/2005/8/layout/cycle5"/>
    <dgm:cxn modelId="{DCD33CA5-A5D6-4E48-83F7-0D328D0E73AC}" srcId="{DA83F665-260C-4F0D-AF84-1000AFFEA7E7}" destId="{2E919C34-060F-4E4E-AC87-7BC4B6805226}" srcOrd="2" destOrd="0" parTransId="{21A0E22C-CEF6-451F-B671-87987EC62619}" sibTransId="{21B2565C-5CBD-4474-9E84-09B3307CE0D3}"/>
    <dgm:cxn modelId="{064D3FD9-301F-4A0D-84F6-106313607F13}" srcId="{DA83F665-260C-4F0D-AF84-1000AFFEA7E7}" destId="{D77BF89E-4E70-4041-BB1E-B589705655B0}" srcOrd="1" destOrd="0" parTransId="{6CDDD9BE-FFAD-4698-968C-5BCC3643E520}" sibTransId="{52CD15D2-6873-40EF-823A-CD02C42C19C8}"/>
    <dgm:cxn modelId="{12B1B3E9-1C5A-4CC8-8597-2AE778818DC3}" type="presOf" srcId="{7801E4C6-8BFE-420B-A032-4ACBABC88D63}" destId="{3B79429F-5EB8-456A-AC67-B55141269C67}" srcOrd="0" destOrd="0" presId="urn:microsoft.com/office/officeart/2005/8/layout/cycle5"/>
    <dgm:cxn modelId="{861FF2EA-C265-479A-968E-A2D6ACA00CFB}" type="presOf" srcId="{472F14AA-658B-4C9A-9C57-AA8C7066F808}" destId="{C983560E-80BC-4388-A593-8C531B2E20A7}" srcOrd="0" destOrd="0" presId="urn:microsoft.com/office/officeart/2005/8/layout/cycle5"/>
    <dgm:cxn modelId="{0A715EEC-9397-418F-A493-9A8C7B14DB6E}" srcId="{DA83F665-260C-4F0D-AF84-1000AFFEA7E7}" destId="{023ECA73-F3F4-4E27-BC0F-CD73BD0685DA}" srcOrd="3" destOrd="0" parTransId="{7F06C69A-9755-410E-AB4E-8A601A2D6C51}" sibTransId="{3B1351CB-2AE4-4BE7-A837-800A42D0C73D}"/>
    <dgm:cxn modelId="{4F0981FE-087D-4705-B90D-48A87AD312E5}" type="presOf" srcId="{023ECA73-F3F4-4E27-BC0F-CD73BD0685DA}" destId="{944B67E3-7B75-478E-BC29-FFFA9DE987DA}" srcOrd="0" destOrd="0" presId="urn:microsoft.com/office/officeart/2005/8/layout/cycle5"/>
    <dgm:cxn modelId="{452B6D1A-247A-4D30-89E7-9CCE798DD858}" type="presParOf" srcId="{F69C7EBA-E035-4814-8FE5-BBD2C09DCCAD}" destId="{3B79429F-5EB8-456A-AC67-B55141269C67}" srcOrd="0" destOrd="0" presId="urn:microsoft.com/office/officeart/2005/8/layout/cycle5"/>
    <dgm:cxn modelId="{BA38CEB1-4F98-407F-9360-FF51CCF3C5DB}" type="presParOf" srcId="{F69C7EBA-E035-4814-8FE5-BBD2C09DCCAD}" destId="{1970FE3E-C793-4F59-91DA-EB16512CC675}" srcOrd="1" destOrd="0" presId="urn:microsoft.com/office/officeart/2005/8/layout/cycle5"/>
    <dgm:cxn modelId="{0E6A96B0-1F68-430D-B10C-63CD562A9C75}" type="presParOf" srcId="{F69C7EBA-E035-4814-8FE5-BBD2C09DCCAD}" destId="{F31A5B07-A453-4F72-94EA-F0E92FD8262E}" srcOrd="2" destOrd="0" presId="urn:microsoft.com/office/officeart/2005/8/layout/cycle5"/>
    <dgm:cxn modelId="{70AE1C5C-A06F-4AFD-8C12-4850423AEC2B}" type="presParOf" srcId="{F69C7EBA-E035-4814-8FE5-BBD2C09DCCAD}" destId="{D500AA36-F613-42FB-B197-EBD56209632F}" srcOrd="3" destOrd="0" presId="urn:microsoft.com/office/officeart/2005/8/layout/cycle5"/>
    <dgm:cxn modelId="{9674CE32-07F6-4AF7-B830-1229ECDF47AE}" type="presParOf" srcId="{F69C7EBA-E035-4814-8FE5-BBD2C09DCCAD}" destId="{146A288B-E0A7-4CC1-9855-4FBD1C38E29D}" srcOrd="4" destOrd="0" presId="urn:microsoft.com/office/officeart/2005/8/layout/cycle5"/>
    <dgm:cxn modelId="{F2CEF1BB-D0DF-4F93-8A92-8C9AD08659CA}" type="presParOf" srcId="{F69C7EBA-E035-4814-8FE5-BBD2C09DCCAD}" destId="{9BA5AF2B-6B4D-4541-8479-38F96A4569D9}" srcOrd="5" destOrd="0" presId="urn:microsoft.com/office/officeart/2005/8/layout/cycle5"/>
    <dgm:cxn modelId="{44BC6EC7-4DEE-4E58-A9B8-DF8BCFDF2D7E}" type="presParOf" srcId="{F69C7EBA-E035-4814-8FE5-BBD2C09DCCAD}" destId="{3A35CB8B-3A36-4B37-AA57-02487491C0B8}" srcOrd="6" destOrd="0" presId="urn:microsoft.com/office/officeart/2005/8/layout/cycle5"/>
    <dgm:cxn modelId="{C6AEC549-1565-477D-9151-26A1D838BB8D}" type="presParOf" srcId="{F69C7EBA-E035-4814-8FE5-BBD2C09DCCAD}" destId="{407EDE21-1182-4A8D-B07D-DC98E95B3306}" srcOrd="7" destOrd="0" presId="urn:microsoft.com/office/officeart/2005/8/layout/cycle5"/>
    <dgm:cxn modelId="{D9EF604E-DDC3-4F64-BCF8-7BFB156CEF69}" type="presParOf" srcId="{F69C7EBA-E035-4814-8FE5-BBD2C09DCCAD}" destId="{80E97954-5729-4496-9D52-994CF1AABCC6}" srcOrd="8" destOrd="0" presId="urn:microsoft.com/office/officeart/2005/8/layout/cycle5"/>
    <dgm:cxn modelId="{6DA7F09D-8E97-4504-AE11-9ECBA6AE3849}" type="presParOf" srcId="{F69C7EBA-E035-4814-8FE5-BBD2C09DCCAD}" destId="{944B67E3-7B75-478E-BC29-FFFA9DE987DA}" srcOrd="9" destOrd="0" presId="urn:microsoft.com/office/officeart/2005/8/layout/cycle5"/>
    <dgm:cxn modelId="{65225E78-B244-4E98-9101-D3B81107445E}" type="presParOf" srcId="{F69C7EBA-E035-4814-8FE5-BBD2C09DCCAD}" destId="{9FF2937B-1152-4C16-9F2C-6306111ACA94}" srcOrd="10" destOrd="0" presId="urn:microsoft.com/office/officeart/2005/8/layout/cycle5"/>
    <dgm:cxn modelId="{CD40ED6B-AD8F-49AA-B84A-6CE3E2F1B588}" type="presParOf" srcId="{F69C7EBA-E035-4814-8FE5-BBD2C09DCCAD}" destId="{0FA8B284-9B3C-406F-BC6F-E70261884A90}" srcOrd="11" destOrd="0" presId="urn:microsoft.com/office/officeart/2005/8/layout/cycle5"/>
    <dgm:cxn modelId="{387BB023-7DBD-4038-A210-6DD0F4E13694}" type="presParOf" srcId="{F69C7EBA-E035-4814-8FE5-BBD2C09DCCAD}" destId="{9198F190-0F38-4940-8825-707CA2BD3A27}" srcOrd="12" destOrd="0" presId="urn:microsoft.com/office/officeart/2005/8/layout/cycle5"/>
    <dgm:cxn modelId="{D8F5B3F9-CAE1-4BE0-B9C6-BF4CA0B513BE}" type="presParOf" srcId="{F69C7EBA-E035-4814-8FE5-BBD2C09DCCAD}" destId="{4768337E-55E2-4F0B-A424-D4675EBB0336}" srcOrd="13" destOrd="0" presId="urn:microsoft.com/office/officeart/2005/8/layout/cycle5"/>
    <dgm:cxn modelId="{349B1C59-3CAF-4F4A-BF12-E061A5C9B5A7}" type="presParOf" srcId="{F69C7EBA-E035-4814-8FE5-BBD2C09DCCAD}" destId="{C983560E-80BC-4388-A593-8C531B2E20A7}" srcOrd="14"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9429F-5EB8-456A-AC67-B55141269C67}">
      <dsp:nvSpPr>
        <dsp:cNvPr id="0" name=""/>
        <dsp:cNvSpPr/>
      </dsp:nvSpPr>
      <dsp:spPr>
        <a:xfrm>
          <a:off x="1212669" y="301"/>
          <a:ext cx="686875" cy="446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a:t>
          </a:r>
        </a:p>
      </dsp:txBody>
      <dsp:txXfrm>
        <a:off x="1234464" y="22096"/>
        <a:ext cx="643285" cy="402878"/>
      </dsp:txXfrm>
    </dsp:sp>
    <dsp:sp modelId="{F31A5B07-A453-4F72-94EA-F0E92FD8262E}">
      <dsp:nvSpPr>
        <dsp:cNvPr id="0" name=""/>
        <dsp:cNvSpPr/>
      </dsp:nvSpPr>
      <dsp:spPr>
        <a:xfrm>
          <a:off x="663379" y="223536"/>
          <a:ext cx="1785455" cy="1785455"/>
        </a:xfrm>
        <a:custGeom>
          <a:avLst/>
          <a:gdLst/>
          <a:ahLst/>
          <a:cxnLst/>
          <a:rect l="0" t="0" r="0" b="0"/>
          <a:pathLst>
            <a:path>
              <a:moveTo>
                <a:pt x="1328362" y="113506"/>
              </a:moveTo>
              <a:arcTo wR="892727" hR="892727" stAng="17952478" swAng="121305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500AA36-F613-42FB-B197-EBD56209632F}">
      <dsp:nvSpPr>
        <dsp:cNvPr id="0" name=""/>
        <dsp:cNvSpPr/>
      </dsp:nvSpPr>
      <dsp:spPr>
        <a:xfrm>
          <a:off x="2061703" y="617161"/>
          <a:ext cx="686875" cy="446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Deploy</a:t>
          </a:r>
        </a:p>
      </dsp:txBody>
      <dsp:txXfrm>
        <a:off x="2083498" y="638956"/>
        <a:ext cx="643285" cy="402878"/>
      </dsp:txXfrm>
    </dsp:sp>
    <dsp:sp modelId="{9BA5AF2B-6B4D-4541-8479-38F96A4569D9}">
      <dsp:nvSpPr>
        <dsp:cNvPr id="0" name=""/>
        <dsp:cNvSpPr/>
      </dsp:nvSpPr>
      <dsp:spPr>
        <a:xfrm>
          <a:off x="663379" y="223536"/>
          <a:ext cx="1785455" cy="1785455"/>
        </a:xfrm>
        <a:custGeom>
          <a:avLst/>
          <a:gdLst/>
          <a:ahLst/>
          <a:cxnLst/>
          <a:rect l="0" t="0" r="0" b="0"/>
          <a:pathLst>
            <a:path>
              <a:moveTo>
                <a:pt x="1783323" y="954395"/>
              </a:moveTo>
              <a:arcTo wR="892727" hR="892727" stAng="21837662" swAng="136090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A35CB8B-3A36-4B37-AA57-02487491C0B8}">
      <dsp:nvSpPr>
        <dsp:cNvPr id="0" name=""/>
        <dsp:cNvSpPr/>
      </dsp:nvSpPr>
      <dsp:spPr>
        <a:xfrm>
          <a:off x="1737401" y="1615261"/>
          <a:ext cx="686875" cy="446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Configure</a:t>
          </a:r>
        </a:p>
      </dsp:txBody>
      <dsp:txXfrm>
        <a:off x="1759196" y="1637056"/>
        <a:ext cx="643285" cy="402878"/>
      </dsp:txXfrm>
    </dsp:sp>
    <dsp:sp modelId="{80E97954-5729-4496-9D52-994CF1AABCC6}">
      <dsp:nvSpPr>
        <dsp:cNvPr id="0" name=""/>
        <dsp:cNvSpPr/>
      </dsp:nvSpPr>
      <dsp:spPr>
        <a:xfrm>
          <a:off x="663379" y="223536"/>
          <a:ext cx="1785455" cy="1785455"/>
        </a:xfrm>
        <a:custGeom>
          <a:avLst/>
          <a:gdLst/>
          <a:ahLst/>
          <a:cxnLst/>
          <a:rect l="0" t="0" r="0" b="0"/>
          <a:pathLst>
            <a:path>
              <a:moveTo>
                <a:pt x="1002495" y="1778681"/>
              </a:moveTo>
              <a:arcTo wR="892727" hR="892727" stAng="4976229" swAng="84754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44B67E3-7B75-478E-BC29-FFFA9DE987DA}">
      <dsp:nvSpPr>
        <dsp:cNvPr id="0" name=""/>
        <dsp:cNvSpPr/>
      </dsp:nvSpPr>
      <dsp:spPr>
        <a:xfrm>
          <a:off x="687937" y="1615261"/>
          <a:ext cx="686875" cy="446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Monitor</a:t>
          </a:r>
        </a:p>
      </dsp:txBody>
      <dsp:txXfrm>
        <a:off x="709732" y="1637056"/>
        <a:ext cx="643285" cy="402878"/>
      </dsp:txXfrm>
    </dsp:sp>
    <dsp:sp modelId="{0FA8B284-9B3C-406F-BC6F-E70261884A90}">
      <dsp:nvSpPr>
        <dsp:cNvPr id="0" name=""/>
        <dsp:cNvSpPr/>
      </dsp:nvSpPr>
      <dsp:spPr>
        <a:xfrm>
          <a:off x="663379" y="223536"/>
          <a:ext cx="1785455" cy="1785455"/>
        </a:xfrm>
        <a:custGeom>
          <a:avLst/>
          <a:gdLst/>
          <a:ahLst/>
          <a:cxnLst/>
          <a:rect l="0" t="0" r="0" b="0"/>
          <a:pathLst>
            <a:path>
              <a:moveTo>
                <a:pt x="94789" y="1293050"/>
              </a:moveTo>
              <a:arcTo wR="892727" hR="892727" stAng="9201436" swAng="136090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198F190-0F38-4940-8825-707CA2BD3A27}">
      <dsp:nvSpPr>
        <dsp:cNvPr id="0" name=""/>
        <dsp:cNvSpPr/>
      </dsp:nvSpPr>
      <dsp:spPr>
        <a:xfrm>
          <a:off x="363634" y="617161"/>
          <a:ext cx="686875" cy="446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Retire</a:t>
          </a:r>
        </a:p>
      </dsp:txBody>
      <dsp:txXfrm>
        <a:off x="385429" y="638956"/>
        <a:ext cx="643285" cy="402878"/>
      </dsp:txXfrm>
    </dsp:sp>
    <dsp:sp modelId="{C983560E-80BC-4388-A593-8C531B2E20A7}">
      <dsp:nvSpPr>
        <dsp:cNvPr id="0" name=""/>
        <dsp:cNvSpPr/>
      </dsp:nvSpPr>
      <dsp:spPr>
        <a:xfrm>
          <a:off x="663379" y="223536"/>
          <a:ext cx="1785455" cy="1785455"/>
        </a:xfrm>
        <a:custGeom>
          <a:avLst/>
          <a:gdLst/>
          <a:ahLst/>
          <a:cxnLst/>
          <a:rect l="0" t="0" r="0" b="0"/>
          <a:pathLst>
            <a:path>
              <a:moveTo>
                <a:pt x="214645" y="312066"/>
              </a:moveTo>
              <a:arcTo wR="892727" hR="892727" stAng="13234464" swAng="121305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There are other serverless options (e.g., Azure Logic Apps)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Obviously, there’s a server running “somewhere”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Triggers are the events that cause the function to run</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Triggers can include add of item to storage account, HTTP request, etc.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5045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Not an exhaustive list – multiple options available</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736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4016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933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https://docs.microsoft.com/en-us/azure/azure-functions/functions-machine-learning-tensorflow</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Apply machine learning models in Azure Functions with Python and TensorFlow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8415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https://docs.microsoft.com/en-us/azure/azure-functions/create-first-function-vs-code-csharp?tabs=in-process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Create a C# function in Azure using Visual Studio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https://docs.microsoft.com/en-us/azure/azure-functions/create-first-function-vs-code-java</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Create a Java function in Azure using Visual Studio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https://docs.microsoft.com/en-us/azure/azure-functions/create-first-function-vs-code-python</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Create a function in Azure with Python using Visual </a:t>
            </a:r>
            <a:r>
              <a:rPr lang="en-US" b="1" i="0">
                <a:solidFill>
                  <a:srgbClr val="E6E6E6"/>
                </a:solidFill>
                <a:effectLst/>
                <a:latin typeface="Segoe UI" panose="020B0502040204020203" pitchFamily="34" charset="0"/>
              </a:rPr>
              <a:t>Studio Code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02930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622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Monetization can also be a value proposition but focusing more in this session on internal access/value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91775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There are other serverless options (e.g., Azure Logic Apps)</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Obviously, there’s a server running “somewhere”</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Triggers are the events that cause the function to run</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Triggers can include add of item to storage account, HTTP request, etc.</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7291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https://docs.microsoft.com/en-us/azure/api-management/get-started-create-service-instance-cli</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Create a new Azure API Management service instance by using the Azure CLI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https://docs.microsoft.com/en-us/azure/api-management/import-and-publish</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Import and publish your first API</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https://docs.microsoft.com/en-us/azure/api-management/transform-api</a:t>
            </a:r>
            <a:br>
              <a:rPr lang="en-US" dirty="0"/>
            </a:br>
            <a:br>
              <a:rPr lang="en-US" dirty="0"/>
            </a:br>
            <a:r>
              <a:rPr lang="en-US" b="1" i="0" dirty="0">
                <a:solidFill>
                  <a:srgbClr val="E6E6E6"/>
                </a:solidFill>
                <a:effectLst/>
                <a:latin typeface="Segoe UI" panose="020B0502040204020203" pitchFamily="34" charset="0"/>
              </a:rPr>
              <a:t>Transform and protect your API</a:t>
            </a:r>
          </a:p>
        </p:txBody>
      </p:sp>
    </p:spTree>
    <p:extLst>
      <p:ext uri="{BB962C8B-B14F-4D97-AF65-F5344CB8AC3E}">
        <p14:creationId xmlns:p14="http://schemas.microsoft.com/office/powerpoint/2010/main" val="228024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084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019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Globally across multiple regions</a:t>
            </a:r>
          </a:p>
        </p:txBody>
      </p:sp>
    </p:spTree>
    <p:extLst>
      <p:ext uri="{BB962C8B-B14F-4D97-AF65-F5344CB8AC3E}">
        <p14:creationId xmlns:p14="http://schemas.microsoft.com/office/powerpoint/2010/main" val="3217044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6E6E6"/>
                </a:solidFill>
                <a:effectLst/>
                <a:latin typeface="Segoe UI" panose="020B0502040204020203" pitchFamily="34" charset="0"/>
              </a:rPr>
              <a:t>After the data is written to the "West US 2" region, when you read the data from other regions, you get the most recent value. Highest latency as write operation must wait until data is written to/available in all replicas (regions).</a:t>
            </a:r>
            <a:endParaRPr lang="en-US" dirty="0"/>
          </a:p>
        </p:txBody>
      </p:sp>
    </p:spTree>
    <p:extLst>
      <p:ext uri="{BB962C8B-B14F-4D97-AF65-F5344CB8AC3E}">
        <p14:creationId xmlns:p14="http://schemas.microsoft.com/office/powerpoint/2010/main" val="2528813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6E6E6"/>
                </a:solidFill>
                <a:effectLst/>
                <a:latin typeface="Segoe UI" panose="020B0502040204020203" pitchFamily="34" charset="0"/>
              </a:rPr>
              <a:t>After the data is written to the "West US 2" region, the "East US 2" and "Australia East" regions read the written value based on the configured maximum lag time or the maximum operations.</a:t>
            </a:r>
            <a:endParaRPr lang="en-US" dirty="0"/>
          </a:p>
        </p:txBody>
      </p:sp>
    </p:spTree>
    <p:extLst>
      <p:ext uri="{BB962C8B-B14F-4D97-AF65-F5344CB8AC3E}">
        <p14:creationId xmlns:p14="http://schemas.microsoft.com/office/powerpoint/2010/main" val="646435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6E6E6"/>
                </a:solidFill>
                <a:effectLst/>
                <a:latin typeface="Segoe UI" panose="020B0502040204020203" pitchFamily="34" charset="0"/>
              </a:rPr>
              <a:t>The "West US 2 writer" and the "West US 2 reader" are using the same session (Session A) so they both read the same data at the same time. Whereas the "Australia East" region is using "Session B" so, it receives data later but in the same order as the writes.</a:t>
            </a:r>
            <a:endParaRPr lang="en-US" dirty="0"/>
          </a:p>
        </p:txBody>
      </p:sp>
    </p:spTree>
    <p:extLst>
      <p:ext uri="{BB962C8B-B14F-4D97-AF65-F5344CB8AC3E}">
        <p14:creationId xmlns:p14="http://schemas.microsoft.com/office/powerpoint/2010/main" val="2119588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6E6E6"/>
                </a:solidFill>
                <a:effectLst/>
                <a:latin typeface="Segoe UI" panose="020B0502040204020203" pitchFamily="34" charset="0"/>
              </a:rPr>
              <a:t>In all the regions, the reads never see out of order writes even though the data for read may not be immediately available.</a:t>
            </a:r>
            <a:endParaRPr lang="en-US" dirty="0"/>
          </a:p>
        </p:txBody>
      </p:sp>
    </p:spTree>
    <p:extLst>
      <p:ext uri="{BB962C8B-B14F-4D97-AF65-F5344CB8AC3E}">
        <p14:creationId xmlns:p14="http://schemas.microsoft.com/office/powerpoint/2010/main" val="2729101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6E6E6"/>
                </a:solidFill>
                <a:effectLst/>
                <a:latin typeface="Segoe UI" panose="020B0502040204020203" pitchFamily="34" charset="0"/>
              </a:rPr>
              <a:t>No ordering guarantee for reads. Weakest form but highest performing – eventually (hence the name) read replicas will match what was written but it will take time.</a:t>
            </a:r>
            <a:endParaRPr lang="en-US" dirty="0"/>
          </a:p>
        </p:txBody>
      </p:sp>
    </p:spTree>
    <p:extLst>
      <p:ext uri="{BB962C8B-B14F-4D97-AF65-F5344CB8AC3E}">
        <p14:creationId xmlns:p14="http://schemas.microsoft.com/office/powerpoint/2010/main" val="3137336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Core/SQL API - Supports SQL (Structure Query Language) syntax for accessing data</a:t>
            </a:r>
          </a:p>
          <a:p>
            <a:pPr marL="158750" indent="0">
              <a:buNone/>
            </a:pPr>
            <a:endParaRPr lang="en-US" dirty="0"/>
          </a:p>
          <a:p>
            <a:pPr marL="158750" indent="0">
              <a:buNone/>
            </a:pPr>
            <a:r>
              <a:rPr lang="en-US" dirty="0"/>
              <a:t>API for MongoDB – Maintains consistency with the MongoDB platform, a well-known and popular NoSQL platform in use today</a:t>
            </a:r>
          </a:p>
          <a:p>
            <a:pPr marL="158750" indent="0">
              <a:buNone/>
            </a:pPr>
            <a:endParaRPr lang="en-US" dirty="0"/>
          </a:p>
          <a:p>
            <a:pPr marL="158750" indent="0">
              <a:buNone/>
            </a:pPr>
            <a:r>
              <a:rPr lang="en-US" dirty="0"/>
              <a:t>Cassandra API – Maintains consistency with Apache Cassandra and its tooling</a:t>
            </a:r>
          </a:p>
          <a:p>
            <a:pPr marL="158750" indent="0">
              <a:buNone/>
            </a:pPr>
            <a:endParaRPr lang="en-US" dirty="0"/>
          </a:p>
          <a:p>
            <a:pPr marL="158750" indent="0">
              <a:buNone/>
            </a:pPr>
            <a:r>
              <a:rPr lang="en-US" dirty="0"/>
              <a:t>Gremlin API – Supports graph-based data storage and retrieval – graph-based used to define hierarchical structures like org charts</a:t>
            </a:r>
          </a:p>
          <a:p>
            <a:pPr marL="158750" indent="0">
              <a:buNone/>
            </a:pPr>
            <a:endParaRPr lang="en-US" dirty="0"/>
          </a:p>
          <a:p>
            <a:pPr marL="158750" indent="0">
              <a:buNone/>
            </a:pPr>
            <a:r>
              <a:rPr lang="en-US" dirty="0"/>
              <a:t>Table API – Provides storage and access for data in simple key/value format</a:t>
            </a:r>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757946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https://docs.microsoft.com/en-us/azure/cosmos-db/sql/sql-api-get-started</a:t>
            </a:r>
          </a:p>
          <a:p>
            <a:pPr marL="0" lvl="0" indent="0" algn="l" rtl="0">
              <a:spcBef>
                <a:spcPts val="0"/>
              </a:spcBef>
              <a:spcAft>
                <a:spcPts val="0"/>
              </a:spcAft>
              <a:buNone/>
            </a:pPr>
            <a:endParaRPr lang="en-US"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E6E6E6"/>
                </a:solidFill>
                <a:effectLst/>
                <a:latin typeface="Segoe UI" panose="020B0502040204020203" pitchFamily="34" charset="0"/>
              </a:rPr>
              <a:t>Review throughput limits – cost management + policy</a:t>
            </a:r>
          </a:p>
        </p:txBody>
      </p:sp>
    </p:spTree>
    <p:extLst>
      <p:ext uri="{BB962C8B-B14F-4D97-AF65-F5344CB8AC3E}">
        <p14:creationId xmlns:p14="http://schemas.microsoft.com/office/powerpoint/2010/main" val="3249010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https://docs.microsoft.com/en-us/azure/cosmos-db/sql/quickstart-dotnet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Azure Cosmos DB SQL API client library for .NET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https://docs.microsoft.com/en-us/azure/cosmos-db/sql/create-sql-api-spring-data</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Build a Spring Data Azure Cosmos DB v3 app to manage Azure Cosmos DB SQL API data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https://docs.microsoft.com/en-us/azure/cosmos-db/sql/create-sql-api-python</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Build a Python application using an Azure Cosmos DB SQL API account</a:t>
            </a:r>
          </a:p>
        </p:txBody>
      </p:sp>
    </p:spTree>
    <p:extLst>
      <p:ext uri="{BB962C8B-B14F-4D97-AF65-F5344CB8AC3E}">
        <p14:creationId xmlns:p14="http://schemas.microsoft.com/office/powerpoint/2010/main" val="418904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06ad13e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06ad13e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9343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957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675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8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351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344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1">
  <p:cSld name="TITLE_2_1_1_2_1_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content slide 2">
  <p:cSld name="TITLE_2_1_1_1">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1">
  <p:cSld name="TITLE_AND_BODY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AND_BODY_1_1">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1 1 1">
  <p:cSld name="TITLE_AND_BODY_1_2_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low Gradient">
  <p:cSld name="TITLE_AND_BODY_5">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de_Callout_Pink 1">
  <p:cSld name="Side_Callout_Pink_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0605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537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136946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79507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p:nvSpPr>
        <p:spPr bwMode="white">
          <a:xfrm>
            <a:off x="1" y="0"/>
            <a:ext cx="407019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472501" y="1339200"/>
            <a:ext cx="3046676" cy="24651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7562" b="6867"/>
          <a:stretch/>
        </p:blipFill>
        <p:spPr>
          <a:xfrm>
            <a:off x="2683544" y="2562225"/>
            <a:ext cx="2021000" cy="2581275"/>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355445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ck" type="title">
  <p:cSld name="TITLE">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258051" y="4803777"/>
            <a:ext cx="1111538" cy="115416"/>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472500" y="467100"/>
            <a:ext cx="81999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2390355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p:nvSpPr>
        <p:spPr bwMode="white">
          <a:xfrm>
            <a:off x="0" y="0"/>
            <a:ext cx="477266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472500" y="467100"/>
            <a:ext cx="3505235"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9052" b="6867"/>
          <a:stretch/>
        </p:blipFill>
        <p:spPr>
          <a:xfrm rot="120000">
            <a:off x="3345129" y="2555853"/>
            <a:ext cx="2021000" cy="2592413"/>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812102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low content slide">
  <p:cSld name="TITLE_2">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kills content slide">
  <p:cSld name="TITLE_2_1">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
  <p:cSld name="TITLE_2_1_1_2">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 1">
  <p:cSld name="TITLE_2_1_1_2_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8" r:id="rId25"/>
    <p:sldLayoutId id="2147483690" r:id="rId26"/>
    <p:sldLayoutId id="2147483691" r:id="rId27"/>
    <p:sldLayoutId id="2147483692" r:id="rId28"/>
    <p:sldLayoutId id="2147483695" r:id="rId29"/>
    <p:sldLayoutId id="2147483696" r:id="rId30"/>
    <p:sldLayoutId id="2147483697"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docs.microsoft.com/en-us/azure/azure-functions/functions-overview"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zure-functions/durable/durable-functions-overview"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zure-functions/functions-scal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docs.microsoft.com/en-us/azure/api-management/api-management-key-concepts"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4.svg"/><Relationship Id="rId7" Type="http://schemas.openxmlformats.org/officeDocument/2006/relationships/diagramColors" Target="../diagrams/colors1.xml"/><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s://docs.microsoft.com/en-us/azure/cosmos-db/consistency-level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4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pulse/20140730172610-9679881-pizza-as-a-servic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21933" y="1875365"/>
            <a:ext cx="8520600" cy="1692523"/>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sz="3200" dirty="0"/>
          </a:p>
          <a:p>
            <a:pPr marL="0" lvl="0" indent="0" algn="l" rtl="0">
              <a:spcBef>
                <a:spcPts val="0"/>
              </a:spcBef>
              <a:spcAft>
                <a:spcPts val="0"/>
              </a:spcAft>
              <a:buNone/>
            </a:pPr>
            <a:r>
              <a:rPr lang="en-US" sz="2400" dirty="0"/>
              <a:t>Azure Developer – Virtual Mentored Program</a:t>
            </a:r>
            <a:endParaRPr sz="2400" dirty="0"/>
          </a:p>
          <a:p>
            <a:pPr marL="0" lvl="0" indent="0" algn="l" rtl="0">
              <a:spcBef>
                <a:spcPts val="0"/>
              </a:spcBef>
              <a:spcAft>
                <a:spcPts val="0"/>
              </a:spcAft>
              <a:buNone/>
            </a:pPr>
            <a:r>
              <a:rPr lang="en" sz="3600" dirty="0"/>
              <a:t>Azure Functions, API Management, &amp; Azure CosmosDB</a:t>
            </a:r>
            <a:endParaRPr sz="36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Azure Functions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One of Microsoft’s serverless offerings on Azure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As with other serverless offerings, enables focus on application and data (not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Can implement logic (in multiple languages) in code blocks called “functions”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Supports multiple types of “triggers”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Scales automatically to address increases in demand</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a:t>
            </a:fld>
            <a:endParaRPr/>
          </a:p>
        </p:txBody>
      </p:sp>
    </p:spTree>
    <p:extLst>
      <p:ext uri="{BB962C8B-B14F-4D97-AF65-F5344CB8AC3E}">
        <p14:creationId xmlns:p14="http://schemas.microsoft.com/office/powerpoint/2010/main" val="14164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Azure Functions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a:t>
            </a:fld>
            <a:endParaRPr/>
          </a:p>
        </p:txBody>
      </p:sp>
      <p:pic>
        <p:nvPicPr>
          <p:cNvPr id="5" name="Picture 4">
            <a:extLst>
              <a:ext uri="{FF2B5EF4-FFF2-40B4-BE49-F238E27FC236}">
                <a16:creationId xmlns:a16="http://schemas.microsoft.com/office/drawing/2014/main" id="{E8C06814-D08F-20CA-C7A6-826456315683}"/>
              </a:ext>
            </a:extLst>
          </p:cNvPr>
          <p:cNvPicPr>
            <a:picLocks noChangeAspect="1"/>
          </p:cNvPicPr>
          <p:nvPr/>
        </p:nvPicPr>
        <p:blipFill>
          <a:blip r:embed="rId3"/>
          <a:stretch>
            <a:fillRect/>
          </a:stretch>
        </p:blipFill>
        <p:spPr>
          <a:xfrm>
            <a:off x="1825670" y="1279379"/>
            <a:ext cx="5829360" cy="3470472"/>
          </a:xfrm>
          <a:prstGeom prst="rect">
            <a:avLst/>
          </a:prstGeom>
        </p:spPr>
      </p:pic>
      <p:sp>
        <p:nvSpPr>
          <p:cNvPr id="6" name="TextBox 5">
            <a:extLst>
              <a:ext uri="{FF2B5EF4-FFF2-40B4-BE49-F238E27FC236}">
                <a16:creationId xmlns:a16="http://schemas.microsoft.com/office/drawing/2014/main" id="{9A72B984-7907-0A48-0CE9-90E475F77723}"/>
              </a:ext>
            </a:extLst>
          </p:cNvPr>
          <p:cNvSpPr txBox="1"/>
          <p:nvPr/>
        </p:nvSpPr>
        <p:spPr>
          <a:xfrm>
            <a:off x="969264" y="4815846"/>
            <a:ext cx="7196328" cy="261610"/>
          </a:xfrm>
          <a:prstGeom prst="rect">
            <a:avLst/>
          </a:prstGeom>
          <a:noFill/>
        </p:spPr>
        <p:txBody>
          <a:bodyPr wrap="square" rtlCol="0">
            <a:spAutoFit/>
          </a:bodyPr>
          <a:lstStyle/>
          <a:p>
            <a:pPr algn="ctr"/>
            <a:r>
              <a:rPr lang="en-US" sz="1100" dirty="0"/>
              <a:t>Source: </a:t>
            </a:r>
            <a:r>
              <a:rPr lang="en-US" sz="1100" dirty="0">
                <a:hlinkClick r:id="rId4"/>
              </a:rPr>
              <a:t>https://docs.microsoft.com/en-us/azure/azure-functions/functions-overview</a:t>
            </a:r>
            <a:endParaRPr lang="en-US" sz="1100" dirty="0"/>
          </a:p>
        </p:txBody>
      </p:sp>
    </p:spTree>
    <p:extLst>
      <p:ext uri="{BB962C8B-B14F-4D97-AF65-F5344CB8AC3E}">
        <p14:creationId xmlns:p14="http://schemas.microsoft.com/office/powerpoint/2010/main" val="1327907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Durable Functions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Extension of Azure Functions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Supports stateful functions that can be integrated into orchestrated workflows or entity management algorithms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As with Azure Functions, supports multiple programming languages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Also supports multiple patterns</a:t>
            </a:r>
          </a:p>
          <a:p>
            <a:pPr marL="514350" indent="-285750">
              <a:spcBef>
                <a:spcPts val="0"/>
              </a:spcBef>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See </a:t>
            </a:r>
            <a:r>
              <a:rPr lang="en-US" dirty="0">
                <a:hlinkClick r:id="rId3"/>
              </a:rPr>
              <a:t>https://docs.microsoft.com/en-us/azure/azure-functions/durable/durable-functions-overview</a:t>
            </a:r>
            <a:r>
              <a:rPr lang="en-US" dirty="0"/>
              <a:t> for more info</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Tree>
    <p:extLst>
      <p:ext uri="{BB962C8B-B14F-4D97-AF65-F5344CB8AC3E}">
        <p14:creationId xmlns:p14="http://schemas.microsoft.com/office/powerpoint/2010/main" val="417878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Hosting Plans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Azure Functions offers multiple types of hosting plans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Hosting plan drives other features of function app (like scalability, available timeouts, service limits, etc.)</a:t>
            </a:r>
          </a:p>
          <a:p>
            <a:pPr marL="514350" indent="-285750">
              <a:spcBef>
                <a:spcPts val="0"/>
              </a:spcBef>
              <a:buClrTx/>
              <a:buSzPct val="100000"/>
              <a:buFont typeface="Arial" panose="020B0604020202020204" pitchFamily="34" charset="0"/>
              <a:buChar char="●"/>
            </a:pPr>
            <a:endParaRPr lang="en-US" dirty="0"/>
          </a:p>
          <a:p>
            <a:pPr marL="514350" indent="-285750">
              <a:buClrTx/>
              <a:buSzPct val="100000"/>
              <a:buFont typeface="Arial" panose="020B0604020202020204" pitchFamily="34" charset="0"/>
              <a:buChar char="●"/>
            </a:pPr>
            <a:r>
              <a:rPr lang="en-US" dirty="0"/>
              <a:t>See </a:t>
            </a:r>
            <a:r>
              <a:rPr lang="en-US" dirty="0">
                <a:hlinkClick r:id="rId3"/>
              </a:rPr>
              <a:t>https://docs.microsoft.com/en-us/azure/azure-functions/functions-scale</a:t>
            </a:r>
            <a:r>
              <a:rPr lang="en-US" dirty="0"/>
              <a:t> for more info</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spTree>
    <p:extLst>
      <p:ext uri="{BB962C8B-B14F-4D97-AF65-F5344CB8AC3E}">
        <p14:creationId xmlns:p14="http://schemas.microsoft.com/office/powerpoint/2010/main" val="205558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Azure Functions</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14</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Tree>
    <p:extLst>
      <p:ext uri="{BB962C8B-B14F-4D97-AF65-F5344CB8AC3E}">
        <p14:creationId xmlns:p14="http://schemas.microsoft.com/office/powerpoint/2010/main" val="2348515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Azure Functions</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15</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a:t>
            </a:r>
          </a:p>
        </p:txBody>
      </p:sp>
    </p:spTree>
    <p:extLst>
      <p:ext uri="{BB962C8B-B14F-4D97-AF65-F5344CB8AC3E}">
        <p14:creationId xmlns:p14="http://schemas.microsoft.com/office/powerpoint/2010/main" val="2074559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572700"/>
          </a:xfrm>
        </p:spPr>
        <p:txBody>
          <a:bodyPr spcFirstLastPara="1" wrap="square" lIns="68569" tIns="34275" rIns="68569" bIns="34275" anchor="b" anchorCtr="0">
            <a:normAutofit/>
          </a:bodyPr>
          <a:lstStyle/>
          <a:p>
            <a:pPr>
              <a:lnSpc>
                <a:spcPct val="90000"/>
              </a:lnSpc>
              <a:buSzPts val="3200"/>
            </a:pPr>
            <a:r>
              <a:rPr lang="en-US" dirty="0"/>
              <a:t>API Management</a:t>
            </a:r>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16</a:t>
            </a:fld>
            <a:endParaRPr lang="en-US"/>
          </a:p>
        </p:txBody>
      </p:sp>
    </p:spTree>
    <p:extLst>
      <p:ext uri="{BB962C8B-B14F-4D97-AF65-F5344CB8AC3E}">
        <p14:creationId xmlns:p14="http://schemas.microsoft.com/office/powerpoint/2010/main" val="1861057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C22375-1474-448C-8B8F-06257E775603}"/>
              </a:ext>
            </a:extLst>
          </p:cNvPr>
          <p:cNvSpPr>
            <a:spLocks noGrp="1"/>
          </p:cNvSpPr>
          <p:nvPr>
            <p:ph type="title"/>
          </p:nvPr>
        </p:nvSpPr>
        <p:spPr/>
        <p:txBody>
          <a:bodyPr/>
          <a:lstStyle/>
          <a:p>
            <a:r>
              <a:rPr lang="en-US" dirty="0"/>
              <a:t>What is an API?</a:t>
            </a:r>
          </a:p>
        </p:txBody>
      </p:sp>
      <p:sp>
        <p:nvSpPr>
          <p:cNvPr id="4" name="Shape 85">
            <a:extLst>
              <a:ext uri="{FF2B5EF4-FFF2-40B4-BE49-F238E27FC236}">
                <a16:creationId xmlns:a16="http://schemas.microsoft.com/office/drawing/2014/main" id="{AB4BD077-670E-4E22-94E0-C9768BD5AA27}"/>
              </a:ext>
            </a:extLst>
          </p:cNvPr>
          <p:cNvSpPr txBox="1">
            <a:spLocks/>
          </p:cNvSpPr>
          <p:nvPr/>
        </p:nvSpPr>
        <p:spPr>
          <a:xfrm>
            <a:off x="1128470" y="1532166"/>
            <a:ext cx="7223759" cy="2719794"/>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Stands for Application Programming Interface</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Describes the public interface exposed by one or more components</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Enables the reuse of functionality across multiple workflows</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Allows us to break a larger problem into smaller pieces</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Often “bound” by the specific technology used for connectivity and interaction</a:t>
            </a:r>
          </a:p>
        </p:txBody>
      </p:sp>
      <p:sp>
        <p:nvSpPr>
          <p:cNvPr id="7" name="Slide Number Placeholder 3">
            <a:extLst>
              <a:ext uri="{FF2B5EF4-FFF2-40B4-BE49-F238E27FC236}">
                <a16:creationId xmlns:a16="http://schemas.microsoft.com/office/drawing/2014/main" id="{DE0CB9B7-2C18-A9E3-E52E-3D7E3E0DF2EC}"/>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17</a:t>
            </a:fld>
            <a:endParaRPr lang="en-US" dirty="0"/>
          </a:p>
        </p:txBody>
      </p:sp>
    </p:spTree>
    <p:extLst>
      <p:ext uri="{BB962C8B-B14F-4D97-AF65-F5344CB8AC3E}">
        <p14:creationId xmlns:p14="http://schemas.microsoft.com/office/powerpoint/2010/main" val="220400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C22375-1474-448C-8B8F-06257E775603}"/>
              </a:ext>
            </a:extLst>
          </p:cNvPr>
          <p:cNvSpPr>
            <a:spLocks noGrp="1"/>
          </p:cNvSpPr>
          <p:nvPr>
            <p:ph type="title"/>
          </p:nvPr>
        </p:nvSpPr>
        <p:spPr/>
        <p:txBody>
          <a:bodyPr/>
          <a:lstStyle/>
          <a:p>
            <a:r>
              <a:rPr lang="en-US" dirty="0"/>
              <a:t>Information Exchange</a:t>
            </a:r>
          </a:p>
        </p:txBody>
      </p:sp>
      <p:pic>
        <p:nvPicPr>
          <p:cNvPr id="7" name="Graphic 6" descr="Network diagram with solid fill">
            <a:extLst>
              <a:ext uri="{FF2B5EF4-FFF2-40B4-BE49-F238E27FC236}">
                <a16:creationId xmlns:a16="http://schemas.microsoft.com/office/drawing/2014/main" id="{631D4140-5041-427B-BFE9-B26D9CF611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529" y="1227736"/>
            <a:ext cx="685800" cy="685800"/>
          </a:xfrm>
          <a:prstGeom prst="rect">
            <a:avLst/>
          </a:prstGeom>
        </p:spPr>
      </p:pic>
      <p:pic>
        <p:nvPicPr>
          <p:cNvPr id="8" name="Graphic 7" descr="Network diagram with solid fill">
            <a:extLst>
              <a:ext uri="{FF2B5EF4-FFF2-40B4-BE49-F238E27FC236}">
                <a16:creationId xmlns:a16="http://schemas.microsoft.com/office/drawing/2014/main" id="{5CF8BDDE-459D-470D-955F-1159EF2A31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5571505" y="1227736"/>
            <a:ext cx="685800" cy="685800"/>
          </a:xfrm>
          <a:prstGeom prst="rect">
            <a:avLst/>
          </a:prstGeom>
        </p:spPr>
      </p:pic>
      <p:sp>
        <p:nvSpPr>
          <p:cNvPr id="9" name="TextBox 8">
            <a:extLst>
              <a:ext uri="{FF2B5EF4-FFF2-40B4-BE49-F238E27FC236}">
                <a16:creationId xmlns:a16="http://schemas.microsoft.com/office/drawing/2014/main" id="{527DAA9D-5C10-4EF9-BD85-C545BD0FB9DD}"/>
              </a:ext>
            </a:extLst>
          </p:cNvPr>
          <p:cNvSpPr txBox="1"/>
          <p:nvPr/>
        </p:nvSpPr>
        <p:spPr>
          <a:xfrm>
            <a:off x="2682540" y="1752681"/>
            <a:ext cx="1087777" cy="3217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API Consumer</a:t>
            </a:r>
          </a:p>
        </p:txBody>
      </p:sp>
      <p:sp>
        <p:nvSpPr>
          <p:cNvPr id="10" name="TextBox 9">
            <a:extLst>
              <a:ext uri="{FF2B5EF4-FFF2-40B4-BE49-F238E27FC236}">
                <a16:creationId xmlns:a16="http://schemas.microsoft.com/office/drawing/2014/main" id="{D80A0AB3-FCB8-40EF-BEBA-CB39D6E610C9}"/>
              </a:ext>
            </a:extLst>
          </p:cNvPr>
          <p:cNvSpPr txBox="1"/>
          <p:nvPr/>
        </p:nvSpPr>
        <p:spPr>
          <a:xfrm>
            <a:off x="5370516" y="1752681"/>
            <a:ext cx="1087777" cy="3217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API Producer</a:t>
            </a:r>
          </a:p>
        </p:txBody>
      </p:sp>
      <p:pic>
        <p:nvPicPr>
          <p:cNvPr id="12" name="Graphic 11" descr="Contract with solid fill">
            <a:extLst>
              <a:ext uri="{FF2B5EF4-FFF2-40B4-BE49-F238E27FC236}">
                <a16:creationId xmlns:a16="http://schemas.microsoft.com/office/drawing/2014/main" id="{DE225E19-1857-4D04-BA5E-0CC98D7823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5991" y="1346210"/>
            <a:ext cx="448851" cy="448851"/>
          </a:xfrm>
          <a:prstGeom prst="rect">
            <a:avLst/>
          </a:prstGeom>
        </p:spPr>
      </p:pic>
      <p:sp>
        <p:nvSpPr>
          <p:cNvPr id="13" name="TextBox 12">
            <a:extLst>
              <a:ext uri="{FF2B5EF4-FFF2-40B4-BE49-F238E27FC236}">
                <a16:creationId xmlns:a16="http://schemas.microsoft.com/office/drawing/2014/main" id="{F98E4C53-B1BC-4D02-AC24-55D1BA1C248B}"/>
              </a:ext>
            </a:extLst>
          </p:cNvPr>
          <p:cNvSpPr txBox="1"/>
          <p:nvPr/>
        </p:nvSpPr>
        <p:spPr>
          <a:xfrm>
            <a:off x="4026528" y="1127242"/>
            <a:ext cx="1087777" cy="3217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Contract</a:t>
            </a:r>
          </a:p>
        </p:txBody>
      </p:sp>
      <p:cxnSp>
        <p:nvCxnSpPr>
          <p:cNvPr id="15" name="Straight Arrow Connector 14">
            <a:extLst>
              <a:ext uri="{FF2B5EF4-FFF2-40B4-BE49-F238E27FC236}">
                <a16:creationId xmlns:a16="http://schemas.microsoft.com/office/drawing/2014/main" id="{48226EB0-78FC-4FD3-98BF-05F0EB8CBA93}"/>
              </a:ext>
            </a:extLst>
          </p:cNvPr>
          <p:cNvCxnSpPr>
            <a:stCxn id="7" idx="3"/>
            <a:endCxn id="12" idx="1"/>
          </p:cNvCxnSpPr>
          <p:nvPr/>
        </p:nvCxnSpPr>
        <p:spPr>
          <a:xfrm flipV="1">
            <a:off x="3569329" y="1570635"/>
            <a:ext cx="776662" cy="1"/>
          </a:xfrm>
          <a:prstGeom prst="straightConnector1">
            <a:avLst/>
          </a:prstGeom>
          <a:ln w="2540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D823F6C-5902-44F6-A428-8E4AF5CA05E0}"/>
              </a:ext>
            </a:extLst>
          </p:cNvPr>
          <p:cNvCxnSpPr>
            <a:stCxn id="12" idx="3"/>
            <a:endCxn id="8" idx="3"/>
          </p:cNvCxnSpPr>
          <p:nvPr/>
        </p:nvCxnSpPr>
        <p:spPr>
          <a:xfrm>
            <a:off x="4794842" y="1570635"/>
            <a:ext cx="776663" cy="1"/>
          </a:xfrm>
          <a:prstGeom prst="straightConnector1">
            <a:avLst/>
          </a:prstGeom>
          <a:ln w="25400" cap="rnd">
            <a:solidFill>
              <a:schemeClr val="tx1">
                <a:lumMod val="60000"/>
                <a:lumOff val="40000"/>
              </a:schemeClr>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Shape 85">
            <a:extLst>
              <a:ext uri="{FF2B5EF4-FFF2-40B4-BE49-F238E27FC236}">
                <a16:creationId xmlns:a16="http://schemas.microsoft.com/office/drawing/2014/main" id="{C0A982A6-5752-4965-BB4F-89BE322FC9D0}"/>
              </a:ext>
            </a:extLst>
          </p:cNvPr>
          <p:cNvSpPr txBox="1">
            <a:spLocks/>
          </p:cNvSpPr>
          <p:nvPr/>
        </p:nvSpPr>
        <p:spPr>
          <a:xfrm>
            <a:off x="1155902" y="2256435"/>
            <a:ext cx="7168895" cy="2583310"/>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5438" lvl="2" indent="0">
              <a:lnSpc>
                <a:spcPct val="100000"/>
              </a:lnSpc>
              <a:spcBef>
                <a:spcPts val="0"/>
              </a:spcBef>
              <a:spcAft>
                <a:spcPts val="450"/>
              </a:spcAft>
              <a:buSzPct val="100000"/>
              <a:buNone/>
              <a:defRPr sz="1800"/>
            </a:pPr>
            <a:r>
              <a:rPr lang="en-US" sz="1300" dirty="0">
                <a:solidFill>
                  <a:schemeClr val="tx1"/>
                </a:solidFill>
                <a:latin typeface="+mj-lt"/>
              </a:rPr>
              <a:t>APIs:</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Model the exchange of information between a consumer &amp; producer</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Support business integration between two internal systems (“in process”) or between an internal system &amp; an external partner (“out of process”)</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Built around technology specifications for interaction &amp; type definition</a:t>
            </a:r>
          </a:p>
          <a:p>
            <a:pPr marL="361188" lvl="2" indent="-285750">
              <a:lnSpc>
                <a:spcPct val="100000"/>
              </a:lnSpc>
              <a:spcBef>
                <a:spcPts val="0"/>
              </a:spcBef>
              <a:spcAft>
                <a:spcPts val="450"/>
              </a:spcAft>
              <a:buSzPct val="100000"/>
              <a:buFont typeface="Arial" panose="020B0604020202020204" pitchFamily="34" charset="0"/>
              <a:buChar char="●"/>
              <a:defRPr sz="1800"/>
            </a:pPr>
            <a:endParaRPr lang="en-US" sz="1300" dirty="0">
              <a:solidFill>
                <a:schemeClr val="tx1"/>
              </a:solidFill>
              <a:latin typeface="+mj-lt"/>
            </a:endParaRP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Enable integration over the network/Internet</a:t>
            </a:r>
          </a:p>
        </p:txBody>
      </p:sp>
      <p:sp>
        <p:nvSpPr>
          <p:cNvPr id="4" name="Slide Number Placeholder 3">
            <a:extLst>
              <a:ext uri="{FF2B5EF4-FFF2-40B4-BE49-F238E27FC236}">
                <a16:creationId xmlns:a16="http://schemas.microsoft.com/office/drawing/2014/main" id="{856A055B-C589-41EF-90B9-5D28235A16DC}"/>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18</a:t>
            </a:fld>
            <a:endParaRPr lang="en-US" dirty="0"/>
          </a:p>
        </p:txBody>
      </p:sp>
    </p:spTree>
    <p:extLst>
      <p:ext uri="{BB962C8B-B14F-4D97-AF65-F5344CB8AC3E}">
        <p14:creationId xmlns:p14="http://schemas.microsoft.com/office/powerpoint/2010/main" val="1714920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EF1B0-ECC5-44A1-85E7-EF61DA07C6C9}"/>
              </a:ext>
            </a:extLst>
          </p:cNvPr>
          <p:cNvSpPr>
            <a:spLocks noGrp="1"/>
          </p:cNvSpPr>
          <p:nvPr>
            <p:ph type="title"/>
          </p:nvPr>
        </p:nvSpPr>
        <p:spPr/>
        <p:txBody>
          <a:bodyPr/>
          <a:lstStyle/>
          <a:p>
            <a:r>
              <a:rPr lang="en-US" dirty="0"/>
              <a:t>API Value Proposition</a:t>
            </a:r>
          </a:p>
        </p:txBody>
      </p:sp>
      <p:pic>
        <p:nvPicPr>
          <p:cNvPr id="6" name="Graphic 5" descr="Business Growth with solid fill">
            <a:extLst>
              <a:ext uri="{FF2B5EF4-FFF2-40B4-BE49-F238E27FC236}">
                <a16:creationId xmlns:a16="http://schemas.microsoft.com/office/drawing/2014/main" id="{CB0FA284-6224-44A1-8221-AA0D997CBF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8177" y="2481852"/>
            <a:ext cx="685800" cy="685800"/>
          </a:xfrm>
          <a:prstGeom prst="rect">
            <a:avLst/>
          </a:prstGeom>
        </p:spPr>
      </p:pic>
      <p:sp>
        <p:nvSpPr>
          <p:cNvPr id="7" name="TextBox 6">
            <a:extLst>
              <a:ext uri="{FF2B5EF4-FFF2-40B4-BE49-F238E27FC236}">
                <a16:creationId xmlns:a16="http://schemas.microsoft.com/office/drawing/2014/main" id="{BEBFCB6D-0BD7-474D-AAC2-A0438318DC34}"/>
              </a:ext>
            </a:extLst>
          </p:cNvPr>
          <p:cNvSpPr txBox="1"/>
          <p:nvPr/>
        </p:nvSpPr>
        <p:spPr>
          <a:xfrm>
            <a:off x="3459719" y="2571750"/>
            <a:ext cx="3436706" cy="42380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1"/>
                </a:solidFill>
              </a:rPr>
              <a:t>Enable integration, collaboration, &amp; reuse</a:t>
            </a:r>
          </a:p>
        </p:txBody>
      </p:sp>
      <p:pic>
        <p:nvPicPr>
          <p:cNvPr id="9" name="Graphic 8" descr="Presentation with pie chart with solid fill">
            <a:extLst>
              <a:ext uri="{FF2B5EF4-FFF2-40B4-BE49-F238E27FC236}">
                <a16:creationId xmlns:a16="http://schemas.microsoft.com/office/drawing/2014/main" id="{6FAEA888-02F9-4B10-9A13-6468A8503D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2304" y="1535684"/>
            <a:ext cx="685800" cy="685800"/>
          </a:xfrm>
          <a:prstGeom prst="rect">
            <a:avLst/>
          </a:prstGeom>
        </p:spPr>
      </p:pic>
      <p:sp>
        <p:nvSpPr>
          <p:cNvPr id="10" name="TextBox 9">
            <a:extLst>
              <a:ext uri="{FF2B5EF4-FFF2-40B4-BE49-F238E27FC236}">
                <a16:creationId xmlns:a16="http://schemas.microsoft.com/office/drawing/2014/main" id="{AF2B606B-DC14-4297-BE49-228024965755}"/>
              </a:ext>
            </a:extLst>
          </p:cNvPr>
          <p:cNvSpPr txBox="1"/>
          <p:nvPr/>
        </p:nvSpPr>
        <p:spPr>
          <a:xfrm>
            <a:off x="3459719" y="1666679"/>
            <a:ext cx="3043719" cy="42380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1"/>
                </a:solidFill>
              </a:rPr>
              <a:t>Make data accessible</a:t>
            </a:r>
          </a:p>
        </p:txBody>
      </p:sp>
      <p:pic>
        <p:nvPicPr>
          <p:cNvPr id="15" name="Graphic 14" descr="Race Car with solid fill">
            <a:extLst>
              <a:ext uri="{FF2B5EF4-FFF2-40B4-BE49-F238E27FC236}">
                <a16:creationId xmlns:a16="http://schemas.microsoft.com/office/drawing/2014/main" id="{30D80983-04A8-4C09-9912-514DFE142E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32304" y="3428019"/>
            <a:ext cx="685800" cy="685800"/>
          </a:xfrm>
          <a:prstGeom prst="rect">
            <a:avLst/>
          </a:prstGeom>
        </p:spPr>
      </p:pic>
      <p:sp>
        <p:nvSpPr>
          <p:cNvPr id="16" name="TextBox 15">
            <a:extLst>
              <a:ext uri="{FF2B5EF4-FFF2-40B4-BE49-F238E27FC236}">
                <a16:creationId xmlns:a16="http://schemas.microsoft.com/office/drawing/2014/main" id="{BF0613F4-306D-4249-8FF1-60671E092AF4}"/>
              </a:ext>
            </a:extLst>
          </p:cNvPr>
          <p:cNvSpPr txBox="1"/>
          <p:nvPr/>
        </p:nvSpPr>
        <p:spPr>
          <a:xfrm>
            <a:off x="3459720" y="3559015"/>
            <a:ext cx="3495782" cy="42380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1"/>
                </a:solidFill>
              </a:rPr>
              <a:t>Simplify &amp; accelerate implementation</a:t>
            </a:r>
          </a:p>
        </p:txBody>
      </p:sp>
      <p:sp>
        <p:nvSpPr>
          <p:cNvPr id="3" name="Slide Number Placeholder 3">
            <a:extLst>
              <a:ext uri="{FF2B5EF4-FFF2-40B4-BE49-F238E27FC236}">
                <a16:creationId xmlns:a16="http://schemas.microsoft.com/office/drawing/2014/main" id="{957B9F69-23F8-5B41-A527-DEB41B2AF4E0}"/>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19</a:t>
            </a:fld>
            <a:endParaRPr lang="en-US" dirty="0"/>
          </a:p>
        </p:txBody>
      </p:sp>
    </p:spTree>
    <p:extLst>
      <p:ext uri="{BB962C8B-B14F-4D97-AF65-F5344CB8AC3E}">
        <p14:creationId xmlns:p14="http://schemas.microsoft.com/office/powerpoint/2010/main" val="349430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Week 3 Content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a:t>
            </a:fld>
            <a:endParaRPr/>
          </a:p>
        </p:txBody>
      </p:sp>
      <p:sp>
        <p:nvSpPr>
          <p:cNvPr id="5" name="Rectangle: Rounded Corners 4">
            <a:extLst>
              <a:ext uri="{FF2B5EF4-FFF2-40B4-BE49-F238E27FC236}">
                <a16:creationId xmlns:a16="http://schemas.microsoft.com/office/drawing/2014/main" id="{892AA808-5827-85A6-3D23-5E55B3FF2F34}"/>
              </a:ext>
            </a:extLst>
          </p:cNvPr>
          <p:cNvSpPr/>
          <p:nvPr/>
        </p:nvSpPr>
        <p:spPr>
          <a:xfrm>
            <a:off x="2876365" y="1740023"/>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Functions (Part 2)</a:t>
            </a:r>
          </a:p>
        </p:txBody>
      </p:sp>
      <p:sp>
        <p:nvSpPr>
          <p:cNvPr id="9" name="Rectangle: Rounded Corners 8">
            <a:extLst>
              <a:ext uri="{FF2B5EF4-FFF2-40B4-BE49-F238E27FC236}">
                <a16:creationId xmlns:a16="http://schemas.microsoft.com/office/drawing/2014/main" id="{19676563-52B7-54F6-51DA-AE7CD45CE73F}"/>
              </a:ext>
            </a:extLst>
          </p:cNvPr>
          <p:cNvSpPr/>
          <p:nvPr/>
        </p:nvSpPr>
        <p:spPr>
          <a:xfrm>
            <a:off x="2902998" y="2487227"/>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Management</a:t>
            </a:r>
          </a:p>
        </p:txBody>
      </p:sp>
      <p:sp>
        <p:nvSpPr>
          <p:cNvPr id="6" name="Rectangle: Rounded Corners 5">
            <a:extLst>
              <a:ext uri="{FF2B5EF4-FFF2-40B4-BE49-F238E27FC236}">
                <a16:creationId xmlns:a16="http://schemas.microsoft.com/office/drawing/2014/main" id="{3AB4D5AB-8FDD-0239-4C4A-C69145DB0776}"/>
              </a:ext>
            </a:extLst>
          </p:cNvPr>
          <p:cNvSpPr/>
          <p:nvPr/>
        </p:nvSpPr>
        <p:spPr>
          <a:xfrm>
            <a:off x="2902998" y="3229192"/>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a:t>
            </a:r>
            <a:r>
              <a:rPr lang="en-US" dirty="0" err="1"/>
              <a:t>CosmosDB</a:t>
            </a:r>
            <a:endParaRPr lang="en-US" dirty="0"/>
          </a:p>
        </p:txBody>
      </p:sp>
    </p:spTree>
    <p:extLst>
      <p:ext uri="{BB962C8B-B14F-4D97-AF65-F5344CB8AC3E}">
        <p14:creationId xmlns:p14="http://schemas.microsoft.com/office/powerpoint/2010/main" val="25998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7F25-C5C5-47B3-8A17-4FBD8B9CEFB0}"/>
              </a:ext>
            </a:extLst>
          </p:cNvPr>
          <p:cNvSpPr>
            <a:spLocks noGrp="1"/>
          </p:cNvSpPr>
          <p:nvPr>
            <p:ph type="title"/>
          </p:nvPr>
        </p:nvSpPr>
        <p:spPr/>
        <p:txBody>
          <a:bodyPr/>
          <a:lstStyle/>
          <a:p>
            <a:r>
              <a:rPr lang="en-US" dirty="0"/>
              <a:t>Make Data Accessible</a:t>
            </a:r>
          </a:p>
        </p:txBody>
      </p:sp>
      <p:pic>
        <p:nvPicPr>
          <p:cNvPr id="3" name="Graphic 2" descr="Presentation with pie chart with solid fill">
            <a:extLst>
              <a:ext uri="{FF2B5EF4-FFF2-40B4-BE49-F238E27FC236}">
                <a16:creationId xmlns:a16="http://schemas.microsoft.com/office/drawing/2014/main" id="{BAD01035-596A-425E-B612-C215A5314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739" y="2201217"/>
            <a:ext cx="685800" cy="685800"/>
          </a:xfrm>
          <a:prstGeom prst="rect">
            <a:avLst/>
          </a:prstGeom>
        </p:spPr>
      </p:pic>
      <p:sp>
        <p:nvSpPr>
          <p:cNvPr id="4" name="Shape 85">
            <a:extLst>
              <a:ext uri="{FF2B5EF4-FFF2-40B4-BE49-F238E27FC236}">
                <a16:creationId xmlns:a16="http://schemas.microsoft.com/office/drawing/2014/main" id="{9CD9B575-961E-4A3C-A80C-3ACF249EEC41}"/>
              </a:ext>
            </a:extLst>
          </p:cNvPr>
          <p:cNvSpPr txBox="1">
            <a:spLocks/>
          </p:cNvSpPr>
          <p:nvPr/>
        </p:nvSpPr>
        <p:spPr>
          <a:xfrm>
            <a:off x="2286631" y="1168905"/>
            <a:ext cx="5122997" cy="2750424"/>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In today’s “digital age”, data often represents an organization’s competitive advantage</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Includes:</a:t>
            </a:r>
          </a:p>
          <a:p>
            <a:pPr marL="704088" lvl="3" indent="-285750">
              <a:lnSpc>
                <a:spcPct val="100000"/>
              </a:lnSpc>
              <a:spcBef>
                <a:spcPts val="0"/>
              </a:spcBef>
              <a:spcAft>
                <a:spcPts val="450"/>
              </a:spcAft>
              <a:buSzPct val="100000"/>
              <a:buFont typeface="Courier New" panose="02070309020205020404" pitchFamily="49" charset="0"/>
              <a:buChar char="o"/>
              <a:defRPr sz="1800"/>
            </a:pPr>
            <a:r>
              <a:rPr lang="en-US" sz="1300" dirty="0">
                <a:solidFill>
                  <a:schemeClr val="tx1"/>
                </a:solidFill>
                <a:latin typeface="+mj-lt"/>
              </a:rPr>
              <a:t>Knowing what data is available</a:t>
            </a:r>
          </a:p>
          <a:p>
            <a:pPr marL="704088" lvl="3" indent="-285750">
              <a:lnSpc>
                <a:spcPct val="100000"/>
              </a:lnSpc>
              <a:spcBef>
                <a:spcPts val="0"/>
              </a:spcBef>
              <a:spcAft>
                <a:spcPts val="450"/>
              </a:spcAft>
              <a:buSzPct val="100000"/>
              <a:buFont typeface="Courier New" panose="02070309020205020404" pitchFamily="49" charset="0"/>
              <a:buChar char="o"/>
              <a:defRPr sz="1800"/>
            </a:pPr>
            <a:r>
              <a:rPr lang="en-US" sz="1300" dirty="0">
                <a:solidFill>
                  <a:schemeClr val="tx1"/>
                </a:solidFill>
                <a:latin typeface="+mj-lt"/>
              </a:rPr>
              <a:t>Knowing where to find it</a:t>
            </a:r>
          </a:p>
          <a:p>
            <a:pPr marL="704088" lvl="3" indent="-285750">
              <a:lnSpc>
                <a:spcPct val="100000"/>
              </a:lnSpc>
              <a:spcBef>
                <a:spcPts val="0"/>
              </a:spcBef>
              <a:spcAft>
                <a:spcPts val="450"/>
              </a:spcAft>
              <a:buSzPct val="100000"/>
              <a:buFont typeface="Courier New" panose="02070309020205020404" pitchFamily="49" charset="0"/>
              <a:buChar char="o"/>
              <a:defRPr sz="1800"/>
            </a:pPr>
            <a:r>
              <a:rPr lang="en-US" sz="1300" dirty="0">
                <a:solidFill>
                  <a:schemeClr val="tx1"/>
                </a:solidFill>
                <a:latin typeface="+mj-lt"/>
              </a:rPr>
              <a:t>Having a way to access it &amp; use it that is secure</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Data can be used to drive business intelligence, business vision, &amp; business execution</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Learning things from our historical data that can be used to infer the most profitable paths to take going forward</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Knowledge (data) is power!</a:t>
            </a:r>
          </a:p>
        </p:txBody>
      </p:sp>
      <p:sp>
        <p:nvSpPr>
          <p:cNvPr id="5" name="TextBox 4">
            <a:extLst>
              <a:ext uri="{FF2B5EF4-FFF2-40B4-BE49-F238E27FC236}">
                <a16:creationId xmlns:a16="http://schemas.microsoft.com/office/drawing/2014/main" id="{45815065-72B1-4945-A2CC-33C41C747F7F}"/>
              </a:ext>
            </a:extLst>
          </p:cNvPr>
          <p:cNvSpPr txBox="1"/>
          <p:nvPr/>
        </p:nvSpPr>
        <p:spPr>
          <a:xfrm>
            <a:off x="2771466" y="4225869"/>
            <a:ext cx="4153328" cy="5239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chemeClr val="tx2"/>
                </a:solidFill>
              </a:rPr>
              <a:t>APIs are a means to data accessibility</a:t>
            </a:r>
          </a:p>
        </p:txBody>
      </p:sp>
      <p:sp>
        <p:nvSpPr>
          <p:cNvPr id="7" name="Slide Number Placeholder 3">
            <a:extLst>
              <a:ext uri="{FF2B5EF4-FFF2-40B4-BE49-F238E27FC236}">
                <a16:creationId xmlns:a16="http://schemas.microsoft.com/office/drawing/2014/main" id="{C19E964C-A9C5-8AE3-8A2D-4686697461BD}"/>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20</a:t>
            </a:fld>
            <a:endParaRPr lang="en-US" dirty="0"/>
          </a:p>
        </p:txBody>
      </p:sp>
    </p:spTree>
    <p:extLst>
      <p:ext uri="{BB962C8B-B14F-4D97-AF65-F5344CB8AC3E}">
        <p14:creationId xmlns:p14="http://schemas.microsoft.com/office/powerpoint/2010/main" val="86823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7F25-C5C5-47B3-8A17-4FBD8B9CEFB0}"/>
              </a:ext>
            </a:extLst>
          </p:cNvPr>
          <p:cNvSpPr>
            <a:spLocks noGrp="1"/>
          </p:cNvSpPr>
          <p:nvPr>
            <p:ph type="title"/>
          </p:nvPr>
        </p:nvSpPr>
        <p:spPr/>
        <p:txBody>
          <a:bodyPr/>
          <a:lstStyle/>
          <a:p>
            <a:r>
              <a:rPr lang="en-US" dirty="0"/>
              <a:t>Enable Integration, Collaboration, &amp; Reuse</a:t>
            </a:r>
          </a:p>
        </p:txBody>
      </p:sp>
      <p:pic>
        <p:nvPicPr>
          <p:cNvPr id="5" name="Graphic 4" descr="Business Growth with solid fill">
            <a:extLst>
              <a:ext uri="{FF2B5EF4-FFF2-40B4-BE49-F238E27FC236}">
                <a16:creationId xmlns:a16="http://schemas.microsoft.com/office/drawing/2014/main" id="{2FE392B0-F733-4799-AE0D-74C499352F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80" y="2203704"/>
            <a:ext cx="685800" cy="685800"/>
          </a:xfrm>
          <a:prstGeom prst="rect">
            <a:avLst/>
          </a:prstGeom>
        </p:spPr>
      </p:pic>
      <p:sp>
        <p:nvSpPr>
          <p:cNvPr id="4" name="Shape 85">
            <a:extLst>
              <a:ext uri="{FF2B5EF4-FFF2-40B4-BE49-F238E27FC236}">
                <a16:creationId xmlns:a16="http://schemas.microsoft.com/office/drawing/2014/main" id="{9CD9B575-961E-4A3C-A80C-3ACF249EEC41}"/>
              </a:ext>
            </a:extLst>
          </p:cNvPr>
          <p:cNvSpPr txBox="1">
            <a:spLocks/>
          </p:cNvSpPr>
          <p:nvPr/>
        </p:nvSpPr>
        <p:spPr>
          <a:xfrm>
            <a:off x="2231767" y="1144525"/>
            <a:ext cx="5122997" cy="2854450"/>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Siloes (in business or technology) can hinder our ability to maximize efficiencies</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Rebuilding the same functionality over again (possibly differently from previous implementations) is sub-optimal</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Can result in a significant waste of resources &amp; lead to errors costing us valuable time in the race to be “first &amp; best”</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Large organizations can suffer from “the left hand doesn’t know what the right hand is doing”</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A consumable catalog of available services, the data they provide, and owners promotes cross-team collaboration toward common business goals</a:t>
            </a:r>
          </a:p>
        </p:txBody>
      </p:sp>
      <p:sp>
        <p:nvSpPr>
          <p:cNvPr id="6" name="TextBox 5">
            <a:extLst>
              <a:ext uri="{FF2B5EF4-FFF2-40B4-BE49-F238E27FC236}">
                <a16:creationId xmlns:a16="http://schemas.microsoft.com/office/drawing/2014/main" id="{ED5DA747-28FB-4794-BDC0-26BD819004F6}"/>
              </a:ext>
            </a:extLst>
          </p:cNvPr>
          <p:cNvSpPr txBox="1"/>
          <p:nvPr/>
        </p:nvSpPr>
        <p:spPr>
          <a:xfrm>
            <a:off x="2716602" y="4328971"/>
            <a:ext cx="4153328" cy="5239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chemeClr val="tx2"/>
                </a:solidFill>
              </a:rPr>
              <a:t>APIs provide vehicles for integration, collaboration, &amp; reuse</a:t>
            </a:r>
          </a:p>
        </p:txBody>
      </p:sp>
      <p:sp>
        <p:nvSpPr>
          <p:cNvPr id="7" name="Slide Number Placeholder 3">
            <a:extLst>
              <a:ext uri="{FF2B5EF4-FFF2-40B4-BE49-F238E27FC236}">
                <a16:creationId xmlns:a16="http://schemas.microsoft.com/office/drawing/2014/main" id="{9A5564AB-5AEF-2D7A-EBCC-D6A91924E92E}"/>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21</a:t>
            </a:fld>
            <a:endParaRPr lang="en-US" dirty="0"/>
          </a:p>
        </p:txBody>
      </p:sp>
    </p:spTree>
    <p:extLst>
      <p:ext uri="{BB962C8B-B14F-4D97-AF65-F5344CB8AC3E}">
        <p14:creationId xmlns:p14="http://schemas.microsoft.com/office/powerpoint/2010/main" val="3557868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7F25-C5C5-47B3-8A17-4FBD8B9CEFB0}"/>
              </a:ext>
            </a:extLst>
          </p:cNvPr>
          <p:cNvSpPr>
            <a:spLocks noGrp="1"/>
          </p:cNvSpPr>
          <p:nvPr>
            <p:ph type="title"/>
          </p:nvPr>
        </p:nvSpPr>
        <p:spPr/>
        <p:txBody>
          <a:bodyPr/>
          <a:lstStyle/>
          <a:p>
            <a:r>
              <a:rPr lang="en-US" dirty="0"/>
              <a:t>Simplify &amp; Accelerate Implementation</a:t>
            </a:r>
          </a:p>
        </p:txBody>
      </p:sp>
      <p:pic>
        <p:nvPicPr>
          <p:cNvPr id="6" name="Graphic 5" descr="Race Car with solid fill">
            <a:extLst>
              <a:ext uri="{FF2B5EF4-FFF2-40B4-BE49-F238E27FC236}">
                <a16:creationId xmlns:a16="http://schemas.microsoft.com/office/drawing/2014/main" id="{26423146-6677-4C95-9794-32D1384F41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680" y="2203704"/>
            <a:ext cx="685800" cy="685800"/>
          </a:xfrm>
          <a:prstGeom prst="rect">
            <a:avLst/>
          </a:prstGeom>
        </p:spPr>
      </p:pic>
      <p:sp>
        <p:nvSpPr>
          <p:cNvPr id="4" name="Shape 85">
            <a:extLst>
              <a:ext uri="{FF2B5EF4-FFF2-40B4-BE49-F238E27FC236}">
                <a16:creationId xmlns:a16="http://schemas.microsoft.com/office/drawing/2014/main" id="{9CD9B575-961E-4A3C-A80C-3ACF249EEC41}"/>
              </a:ext>
            </a:extLst>
          </p:cNvPr>
          <p:cNvSpPr txBox="1">
            <a:spLocks/>
          </p:cNvSpPr>
          <p:nvPr/>
        </p:nvSpPr>
        <p:spPr>
          <a:xfrm>
            <a:off x="2268343" y="1151737"/>
            <a:ext cx="5122997" cy="2599684"/>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Simplicity breeds speed</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To be as efficient &amp; as effective as possible, we seek to minimize “accidental complexity” in favor of “essential complexity”</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Minimizing accidental complexity includes driving out redundancy &amp; waste</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It also includes streamlining our approach across the enterprise to accessing &amp; leveraging specific types of commodity detail in consistent ways</a:t>
            </a:r>
          </a:p>
          <a:p>
            <a:pPr marL="361188" lvl="2" indent="-285750">
              <a:lnSpc>
                <a:spcPct val="100000"/>
              </a:lnSpc>
              <a:spcBef>
                <a:spcPts val="0"/>
              </a:spcBef>
              <a:spcAft>
                <a:spcPts val="450"/>
              </a:spcAft>
              <a:buSzPct val="100000"/>
              <a:buFont typeface="Arial" panose="020B0604020202020204" pitchFamily="34" charset="0"/>
              <a:buChar char="●"/>
              <a:defRPr sz="1800"/>
            </a:pPr>
            <a:r>
              <a:rPr lang="en-US" sz="1300" dirty="0">
                <a:solidFill>
                  <a:schemeClr val="tx1"/>
                </a:solidFill>
                <a:latin typeface="+mj-lt"/>
              </a:rPr>
              <a:t>Paving the way to focus on essential complexity allows us to focus on value-added activities that drive innovation</a:t>
            </a:r>
          </a:p>
        </p:txBody>
      </p:sp>
      <p:sp>
        <p:nvSpPr>
          <p:cNvPr id="7" name="TextBox 6">
            <a:extLst>
              <a:ext uri="{FF2B5EF4-FFF2-40B4-BE49-F238E27FC236}">
                <a16:creationId xmlns:a16="http://schemas.microsoft.com/office/drawing/2014/main" id="{00684B87-0438-442E-B33C-3C40F18011BF}"/>
              </a:ext>
            </a:extLst>
          </p:cNvPr>
          <p:cNvSpPr txBox="1"/>
          <p:nvPr/>
        </p:nvSpPr>
        <p:spPr>
          <a:xfrm>
            <a:off x="1925378" y="3817399"/>
            <a:ext cx="5748390" cy="80909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800" dirty="0">
                <a:solidFill>
                  <a:schemeClr val="tx2"/>
                </a:solidFill>
              </a:rPr>
              <a:t>APIs helps us accelerate implementation by providing “building blocks” that can be organized in different ways to solve new business problems</a:t>
            </a:r>
          </a:p>
        </p:txBody>
      </p:sp>
      <p:sp>
        <p:nvSpPr>
          <p:cNvPr id="5" name="Slide Number Placeholder 3">
            <a:extLst>
              <a:ext uri="{FF2B5EF4-FFF2-40B4-BE49-F238E27FC236}">
                <a16:creationId xmlns:a16="http://schemas.microsoft.com/office/drawing/2014/main" id="{4E2DE1BF-11EC-E0E8-F06A-39413ECA0F77}"/>
              </a:ext>
            </a:extLst>
          </p:cNvPr>
          <p:cNvSpPr>
            <a:spLocks noGrp="1"/>
          </p:cNvSpPr>
          <p:nvPr>
            <p:ph type="sldNum" idx="12"/>
          </p:nvPr>
        </p:nvSpPr>
        <p:spPr>
          <a:xfrm>
            <a:off x="8556784" y="4749851"/>
            <a:ext cx="548700" cy="393600"/>
          </a:xfrm>
        </p:spPr>
        <p:txBody>
          <a:bodyPr/>
          <a:lstStyle/>
          <a:p>
            <a:pPr algn="ctr"/>
            <a:fld id="{00000000-1234-1234-1234-123412341234}" type="slidenum">
              <a:rPr lang="en-US" smtClean="0"/>
              <a:pPr algn="ctr"/>
              <a:t>22</a:t>
            </a:fld>
            <a:endParaRPr lang="en-US" dirty="0"/>
          </a:p>
        </p:txBody>
      </p:sp>
    </p:spTree>
    <p:extLst>
      <p:ext uri="{BB962C8B-B14F-4D97-AF65-F5344CB8AC3E}">
        <p14:creationId xmlns:p14="http://schemas.microsoft.com/office/powerpoint/2010/main" val="181746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API Management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pic>
        <p:nvPicPr>
          <p:cNvPr id="1026" name="Picture 2" descr="Key components of Azure API Management">
            <a:extLst>
              <a:ext uri="{FF2B5EF4-FFF2-40B4-BE49-F238E27FC236}">
                <a16:creationId xmlns:a16="http://schemas.microsoft.com/office/drawing/2014/main" id="{B103FD04-11A2-0CF7-2C95-57BBEFFFD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2" y="1028375"/>
            <a:ext cx="7458075"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3D7A75-89DA-27B9-A3E2-5661E6E21BBE}"/>
              </a:ext>
            </a:extLst>
          </p:cNvPr>
          <p:cNvSpPr txBox="1"/>
          <p:nvPr/>
        </p:nvSpPr>
        <p:spPr>
          <a:xfrm>
            <a:off x="1010411" y="4832147"/>
            <a:ext cx="7123176" cy="261610"/>
          </a:xfrm>
          <a:prstGeom prst="rect">
            <a:avLst/>
          </a:prstGeom>
          <a:noFill/>
        </p:spPr>
        <p:txBody>
          <a:bodyPr wrap="square" rtlCol="0">
            <a:spAutoFit/>
          </a:bodyPr>
          <a:lstStyle/>
          <a:p>
            <a:pPr algn="ctr"/>
            <a:r>
              <a:rPr lang="en-US" sz="1100" dirty="0"/>
              <a:t>Source: </a:t>
            </a:r>
            <a:r>
              <a:rPr lang="en-US" sz="1100" dirty="0">
                <a:hlinkClick r:id="rId4"/>
              </a:rPr>
              <a:t>https://docs.microsoft.com/en-us/azure/api-management/api-management-key-concepts</a:t>
            </a:r>
            <a:endParaRPr lang="en-US" sz="1100" dirty="0"/>
          </a:p>
        </p:txBody>
      </p:sp>
    </p:spTree>
    <p:extLst>
      <p:ext uri="{BB962C8B-B14F-4D97-AF65-F5344CB8AC3E}">
        <p14:creationId xmlns:p14="http://schemas.microsoft.com/office/powerpoint/2010/main" val="1340731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Capabilities Provided by an API Gateway</a:t>
            </a:r>
          </a:p>
        </p:txBody>
      </p:sp>
      <p:pic>
        <p:nvPicPr>
          <p:cNvPr id="8" name="Graphic 7" descr="Disconnected with solid fill">
            <a:extLst>
              <a:ext uri="{FF2B5EF4-FFF2-40B4-BE49-F238E27FC236}">
                <a16:creationId xmlns:a16="http://schemas.microsoft.com/office/drawing/2014/main" id="{FE81AC97-3BB5-406C-BBDB-7D52AFF291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197" y="1278440"/>
            <a:ext cx="353174" cy="353174"/>
          </a:xfrm>
          <a:prstGeom prst="rect">
            <a:avLst/>
          </a:prstGeom>
        </p:spPr>
      </p:pic>
      <p:pic>
        <p:nvPicPr>
          <p:cNvPr id="10" name="Graphic 9" descr="Subtitles with solid fill">
            <a:extLst>
              <a:ext uri="{FF2B5EF4-FFF2-40B4-BE49-F238E27FC236}">
                <a16:creationId xmlns:a16="http://schemas.microsoft.com/office/drawing/2014/main" id="{E13578C3-81A0-4ACE-BA2F-127E956CE9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4197" y="1956640"/>
            <a:ext cx="353174" cy="353174"/>
          </a:xfrm>
          <a:prstGeom prst="rect">
            <a:avLst/>
          </a:prstGeom>
        </p:spPr>
      </p:pic>
      <p:pic>
        <p:nvPicPr>
          <p:cNvPr id="12" name="Graphic 11" descr="Medieval Armor with solid fill">
            <a:extLst>
              <a:ext uri="{FF2B5EF4-FFF2-40B4-BE49-F238E27FC236}">
                <a16:creationId xmlns:a16="http://schemas.microsoft.com/office/drawing/2014/main" id="{948646BD-E1E2-410D-BFDE-7B75F75AD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4197" y="2634841"/>
            <a:ext cx="353174" cy="353174"/>
          </a:xfrm>
          <a:prstGeom prst="rect">
            <a:avLst/>
          </a:prstGeom>
        </p:spPr>
      </p:pic>
      <p:pic>
        <p:nvPicPr>
          <p:cNvPr id="14" name="Graphic 13" descr="Security camera with solid fill">
            <a:extLst>
              <a:ext uri="{FF2B5EF4-FFF2-40B4-BE49-F238E27FC236}">
                <a16:creationId xmlns:a16="http://schemas.microsoft.com/office/drawing/2014/main" id="{2C33FA1C-4A6E-47BD-B793-016EBBDAB7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4196" y="3313042"/>
            <a:ext cx="353175" cy="353175"/>
          </a:xfrm>
          <a:prstGeom prst="rect">
            <a:avLst/>
          </a:prstGeom>
        </p:spPr>
      </p:pic>
      <p:pic>
        <p:nvPicPr>
          <p:cNvPr id="16" name="Graphic 15" descr="Continuous Improvement with solid fill">
            <a:extLst>
              <a:ext uri="{FF2B5EF4-FFF2-40B4-BE49-F238E27FC236}">
                <a16:creationId xmlns:a16="http://schemas.microsoft.com/office/drawing/2014/main" id="{E25F2D18-6436-4859-B27B-559B1DA4AB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4196" y="3991243"/>
            <a:ext cx="353175" cy="353175"/>
          </a:xfrm>
          <a:prstGeom prst="rect">
            <a:avLst/>
          </a:prstGeom>
        </p:spPr>
      </p:pic>
      <p:sp>
        <p:nvSpPr>
          <p:cNvPr id="17" name="TextBox 16">
            <a:extLst>
              <a:ext uri="{FF2B5EF4-FFF2-40B4-BE49-F238E27FC236}">
                <a16:creationId xmlns:a16="http://schemas.microsoft.com/office/drawing/2014/main" id="{21321CDD-44AA-43DC-BECE-035384385BC4}"/>
              </a:ext>
            </a:extLst>
          </p:cNvPr>
          <p:cNvSpPr txBox="1"/>
          <p:nvPr/>
        </p:nvSpPr>
        <p:spPr>
          <a:xfrm>
            <a:off x="1695236" y="1268757"/>
            <a:ext cx="5910209"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575757"/>
                </a:solidFill>
              </a:rPr>
              <a:t>Reduce coupling between API consumer &amp; API producer</a:t>
            </a:r>
          </a:p>
        </p:txBody>
      </p:sp>
      <p:sp>
        <p:nvSpPr>
          <p:cNvPr id="18" name="TextBox 17">
            <a:extLst>
              <a:ext uri="{FF2B5EF4-FFF2-40B4-BE49-F238E27FC236}">
                <a16:creationId xmlns:a16="http://schemas.microsoft.com/office/drawing/2014/main" id="{70264AAD-CEAB-4BBF-B486-B2B71BDB69DF}"/>
              </a:ext>
            </a:extLst>
          </p:cNvPr>
          <p:cNvSpPr txBox="1"/>
          <p:nvPr/>
        </p:nvSpPr>
        <p:spPr>
          <a:xfrm>
            <a:off x="1695236" y="1956640"/>
            <a:ext cx="5910209"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575757"/>
                </a:solidFill>
              </a:rPr>
              <a:t>Aggregate &amp; translate backends to simplify consumption</a:t>
            </a:r>
          </a:p>
        </p:txBody>
      </p:sp>
      <p:sp>
        <p:nvSpPr>
          <p:cNvPr id="19" name="TextBox 18">
            <a:extLst>
              <a:ext uri="{FF2B5EF4-FFF2-40B4-BE49-F238E27FC236}">
                <a16:creationId xmlns:a16="http://schemas.microsoft.com/office/drawing/2014/main" id="{874CEEB8-BA09-4B3A-B407-FA6F81345859}"/>
              </a:ext>
            </a:extLst>
          </p:cNvPr>
          <p:cNvSpPr txBox="1"/>
          <p:nvPr/>
        </p:nvSpPr>
        <p:spPr>
          <a:xfrm>
            <a:off x="1695236" y="2634841"/>
            <a:ext cx="5910209"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575757"/>
                </a:solidFill>
              </a:rPr>
              <a:t>Detect &amp; help mitigate security threats</a:t>
            </a:r>
          </a:p>
        </p:txBody>
      </p:sp>
      <p:sp>
        <p:nvSpPr>
          <p:cNvPr id="20" name="TextBox 19">
            <a:extLst>
              <a:ext uri="{FF2B5EF4-FFF2-40B4-BE49-F238E27FC236}">
                <a16:creationId xmlns:a16="http://schemas.microsoft.com/office/drawing/2014/main" id="{78EE2FDE-991F-4796-8835-B593C0593843}"/>
              </a:ext>
            </a:extLst>
          </p:cNvPr>
          <p:cNvSpPr txBox="1"/>
          <p:nvPr/>
        </p:nvSpPr>
        <p:spPr>
          <a:xfrm>
            <a:off x="1695236" y="3313041"/>
            <a:ext cx="5910209"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575757"/>
                </a:solidFill>
              </a:rPr>
              <a:t>Promote observability, traceability, &amp; visibility</a:t>
            </a:r>
          </a:p>
        </p:txBody>
      </p:sp>
      <p:sp>
        <p:nvSpPr>
          <p:cNvPr id="21" name="TextBox 20">
            <a:extLst>
              <a:ext uri="{FF2B5EF4-FFF2-40B4-BE49-F238E27FC236}">
                <a16:creationId xmlns:a16="http://schemas.microsoft.com/office/drawing/2014/main" id="{433C7F26-E5DF-4245-876A-608E24C45283}"/>
              </a:ext>
            </a:extLst>
          </p:cNvPr>
          <p:cNvSpPr txBox="1"/>
          <p:nvPr/>
        </p:nvSpPr>
        <p:spPr>
          <a:xfrm>
            <a:off x="1695236" y="3991244"/>
            <a:ext cx="5910209"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575757"/>
                </a:solidFill>
              </a:rPr>
              <a:t>Support the API lifecycle</a:t>
            </a:r>
          </a:p>
        </p:txBody>
      </p:sp>
      <p:sp>
        <p:nvSpPr>
          <p:cNvPr id="2" name="Google Shape;159;p26">
            <a:extLst>
              <a:ext uri="{FF2B5EF4-FFF2-40B4-BE49-F238E27FC236}">
                <a16:creationId xmlns:a16="http://schemas.microsoft.com/office/drawing/2014/main" id="{4E531F24-F1F5-E4B9-025A-49DB90A19B5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24</a:t>
            </a:fld>
            <a:endParaRPr/>
          </a:p>
        </p:txBody>
      </p:sp>
    </p:spTree>
    <p:extLst>
      <p:ext uri="{BB962C8B-B14F-4D97-AF65-F5344CB8AC3E}">
        <p14:creationId xmlns:p14="http://schemas.microsoft.com/office/powerpoint/2010/main" val="21534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Reduce Coupling Between API Consumer &amp; Producer</a:t>
            </a:r>
          </a:p>
        </p:txBody>
      </p:sp>
      <p:pic>
        <p:nvPicPr>
          <p:cNvPr id="8" name="Graphic 7" descr="Disconnected with solid fill">
            <a:extLst>
              <a:ext uri="{FF2B5EF4-FFF2-40B4-BE49-F238E27FC236}">
                <a16:creationId xmlns:a16="http://schemas.microsoft.com/office/drawing/2014/main" id="{FE81AC97-3BB5-406C-BBDB-7D52AFF291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908" y="1843569"/>
            <a:ext cx="1456362" cy="1456362"/>
          </a:xfrm>
          <a:prstGeom prst="rect">
            <a:avLst/>
          </a:prstGeom>
        </p:spPr>
      </p:pic>
      <p:sp>
        <p:nvSpPr>
          <p:cNvPr id="13" name="TextBox 12">
            <a:extLst>
              <a:ext uri="{FF2B5EF4-FFF2-40B4-BE49-F238E27FC236}">
                <a16:creationId xmlns:a16="http://schemas.microsoft.com/office/drawing/2014/main" id="{282DE45F-4C2E-403E-A564-3E8158E845B9}"/>
              </a:ext>
            </a:extLst>
          </p:cNvPr>
          <p:cNvSpPr txBox="1"/>
          <p:nvPr/>
        </p:nvSpPr>
        <p:spPr>
          <a:xfrm>
            <a:off x="2427270" y="2092773"/>
            <a:ext cx="6232753" cy="98745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API Gateway provides an intermediary between a consumer &amp; one or more data producers</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Helps to reduce coupling as consumer only needs to know about the gateway, not all the underlying API endpoints used to service the request</a:t>
            </a:r>
          </a:p>
        </p:txBody>
      </p:sp>
      <p:sp>
        <p:nvSpPr>
          <p:cNvPr id="2" name="Google Shape;159;p26">
            <a:extLst>
              <a:ext uri="{FF2B5EF4-FFF2-40B4-BE49-F238E27FC236}">
                <a16:creationId xmlns:a16="http://schemas.microsoft.com/office/drawing/2014/main" id="{2CD0810C-C817-FF73-C635-30EFCB7DB274}"/>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25</a:t>
            </a:fld>
            <a:endParaRPr/>
          </a:p>
        </p:txBody>
      </p:sp>
    </p:spTree>
    <p:extLst>
      <p:ext uri="{BB962C8B-B14F-4D97-AF65-F5344CB8AC3E}">
        <p14:creationId xmlns:p14="http://schemas.microsoft.com/office/powerpoint/2010/main" val="287244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ubtitles with solid fill">
            <a:extLst>
              <a:ext uri="{FF2B5EF4-FFF2-40B4-BE49-F238E27FC236}">
                <a16:creationId xmlns:a16="http://schemas.microsoft.com/office/drawing/2014/main" id="{9F89C1EB-75A6-4922-8B85-6329C7EFE9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908" y="1843569"/>
            <a:ext cx="1456362" cy="1456362"/>
          </a:xfrm>
          <a:prstGeom prst="rect">
            <a:avLst/>
          </a:prstGeom>
        </p:spPr>
      </p:pic>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Aggregate &amp; Translate Backends to Simplify Consumption</a:t>
            </a:r>
          </a:p>
        </p:txBody>
      </p:sp>
      <p:sp>
        <p:nvSpPr>
          <p:cNvPr id="13" name="TextBox 12">
            <a:extLst>
              <a:ext uri="{FF2B5EF4-FFF2-40B4-BE49-F238E27FC236}">
                <a16:creationId xmlns:a16="http://schemas.microsoft.com/office/drawing/2014/main" id="{282DE45F-4C2E-403E-A564-3E8158E845B9}"/>
              </a:ext>
            </a:extLst>
          </p:cNvPr>
          <p:cNvSpPr txBox="1"/>
          <p:nvPr/>
        </p:nvSpPr>
        <p:spPr>
          <a:xfrm>
            <a:off x="2427270" y="1960044"/>
            <a:ext cx="623275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API Gateway can be used to aggregate results from multiple data sources into a single, unified contract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Able to support various types of translation between consumer &amp; producer (if required)</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Can include protocol translation, message format translation, etc.</a:t>
            </a:r>
          </a:p>
        </p:txBody>
      </p:sp>
      <p:sp>
        <p:nvSpPr>
          <p:cNvPr id="2" name="Google Shape;159;p26">
            <a:extLst>
              <a:ext uri="{FF2B5EF4-FFF2-40B4-BE49-F238E27FC236}">
                <a16:creationId xmlns:a16="http://schemas.microsoft.com/office/drawing/2014/main" id="{93C8CA8C-5920-3894-CBCC-94DD82D874B5}"/>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spTree>
    <p:extLst>
      <p:ext uri="{BB962C8B-B14F-4D97-AF65-F5344CB8AC3E}">
        <p14:creationId xmlns:p14="http://schemas.microsoft.com/office/powerpoint/2010/main" val="2473334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Medieval Armor with solid fill">
            <a:extLst>
              <a:ext uri="{FF2B5EF4-FFF2-40B4-BE49-F238E27FC236}">
                <a16:creationId xmlns:a16="http://schemas.microsoft.com/office/drawing/2014/main" id="{ABB198A7-996E-44D0-B6BE-D9D6FAB9BB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4199" y="1960045"/>
            <a:ext cx="1209782" cy="1209782"/>
          </a:xfrm>
          <a:prstGeom prst="rect">
            <a:avLst/>
          </a:prstGeom>
        </p:spPr>
      </p:pic>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Detect &amp; Help Mitigate Security Threats</a:t>
            </a:r>
          </a:p>
        </p:txBody>
      </p:sp>
      <p:sp>
        <p:nvSpPr>
          <p:cNvPr id="13" name="TextBox 12">
            <a:extLst>
              <a:ext uri="{FF2B5EF4-FFF2-40B4-BE49-F238E27FC236}">
                <a16:creationId xmlns:a16="http://schemas.microsoft.com/office/drawing/2014/main" id="{282DE45F-4C2E-403E-A564-3E8158E845B9}"/>
              </a:ext>
            </a:extLst>
          </p:cNvPr>
          <p:cNvSpPr txBox="1"/>
          <p:nvPr/>
        </p:nvSpPr>
        <p:spPr>
          <a:xfrm>
            <a:off x="2303981" y="2057103"/>
            <a:ext cx="623275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API Gateway can provide first line of defense for incoming requests</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Can include specific security protections like TLS termination, AuthN/</a:t>
            </a:r>
            <a:r>
              <a:rPr lang="en-US" sz="1350" kern="1200" dirty="0" err="1">
                <a:solidFill>
                  <a:schemeClr val="tx1"/>
                </a:solidFill>
                <a:latin typeface="Trebuchet MS" panose="020B0603020202020204" pitchFamily="34" charset="0"/>
              </a:rPr>
              <a:t>AuthZ</a:t>
            </a:r>
            <a:r>
              <a:rPr lang="en-US" sz="1350" kern="1200" dirty="0">
                <a:solidFill>
                  <a:schemeClr val="tx1"/>
                </a:solidFill>
                <a:latin typeface="Trebuchet MS" panose="020B0603020202020204" pitchFamily="34" charset="0"/>
              </a:rPr>
              <a:t>, &amp; access management at the IP level </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Can provide helpful features like request throttling to protect against DDoS</a:t>
            </a:r>
          </a:p>
        </p:txBody>
      </p:sp>
      <p:sp>
        <p:nvSpPr>
          <p:cNvPr id="2" name="Google Shape;159;p26">
            <a:extLst>
              <a:ext uri="{FF2B5EF4-FFF2-40B4-BE49-F238E27FC236}">
                <a16:creationId xmlns:a16="http://schemas.microsoft.com/office/drawing/2014/main" id="{DE9DC03F-0F3A-987B-6448-D0D7B48082EC}"/>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spTree>
    <p:extLst>
      <p:ext uri="{BB962C8B-B14F-4D97-AF65-F5344CB8AC3E}">
        <p14:creationId xmlns:p14="http://schemas.microsoft.com/office/powerpoint/2010/main" val="2072300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Security camera with solid fill">
            <a:extLst>
              <a:ext uri="{FF2B5EF4-FFF2-40B4-BE49-F238E27FC236}">
                <a16:creationId xmlns:a16="http://schemas.microsoft.com/office/drawing/2014/main" id="{C2E2CE66-D006-42D4-86FF-E840F06E76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908" y="1843569"/>
            <a:ext cx="1456362" cy="1456362"/>
          </a:xfrm>
          <a:prstGeom prst="rect">
            <a:avLst/>
          </a:prstGeom>
        </p:spPr>
      </p:pic>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Promote Observability, Traceability, &amp; Visibility</a:t>
            </a:r>
          </a:p>
        </p:txBody>
      </p:sp>
      <p:sp>
        <p:nvSpPr>
          <p:cNvPr id="13" name="TextBox 12">
            <a:extLst>
              <a:ext uri="{FF2B5EF4-FFF2-40B4-BE49-F238E27FC236}">
                <a16:creationId xmlns:a16="http://schemas.microsoft.com/office/drawing/2014/main" id="{282DE45F-4C2E-403E-A564-3E8158E845B9}"/>
              </a:ext>
            </a:extLst>
          </p:cNvPr>
          <p:cNvSpPr txBox="1"/>
          <p:nvPr/>
        </p:nvSpPr>
        <p:spPr>
          <a:xfrm>
            <a:off x="2427270" y="1856169"/>
            <a:ext cx="6232753" cy="146706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API Gateway can provide detail crucial to measuring &amp; tracking metrics &amp; Key Performance Indicators (KPIs) relative to API usage &amp; consumption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Can be used to automatically inject correlation IDs (e.g., GUIDs) for end-to-end traceability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Detail gleaned from monitoring can help inform proper security configuration</a:t>
            </a:r>
          </a:p>
        </p:txBody>
      </p:sp>
      <p:sp>
        <p:nvSpPr>
          <p:cNvPr id="2" name="Google Shape;159;p26">
            <a:extLst>
              <a:ext uri="{FF2B5EF4-FFF2-40B4-BE49-F238E27FC236}">
                <a16:creationId xmlns:a16="http://schemas.microsoft.com/office/drawing/2014/main" id="{68650DB3-B1AB-F38C-77BD-0E6937A558C3}"/>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28</a:t>
            </a:fld>
            <a:endParaRPr/>
          </a:p>
        </p:txBody>
      </p:sp>
    </p:spTree>
    <p:extLst>
      <p:ext uri="{BB962C8B-B14F-4D97-AF65-F5344CB8AC3E}">
        <p14:creationId xmlns:p14="http://schemas.microsoft.com/office/powerpoint/2010/main" val="3459852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Continuous Improvement with solid fill">
            <a:extLst>
              <a:ext uri="{FF2B5EF4-FFF2-40B4-BE49-F238E27FC236}">
                <a16:creationId xmlns:a16="http://schemas.microsoft.com/office/drawing/2014/main" id="{4C63AEC2-F8FA-4795-9418-A5EE51BE65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0908" y="1843568"/>
            <a:ext cx="1456362" cy="1456362"/>
          </a:xfrm>
          <a:prstGeom prst="rect">
            <a:avLst/>
          </a:prstGeom>
        </p:spPr>
      </p:pic>
      <p:sp>
        <p:nvSpPr>
          <p:cNvPr id="4" name="Title 3">
            <a:extLst>
              <a:ext uri="{FF2B5EF4-FFF2-40B4-BE49-F238E27FC236}">
                <a16:creationId xmlns:a16="http://schemas.microsoft.com/office/drawing/2014/main" id="{59041ACE-693D-4F68-BE55-62EE536DEB86}"/>
              </a:ext>
            </a:extLst>
          </p:cNvPr>
          <p:cNvSpPr>
            <a:spLocks noGrp="1"/>
          </p:cNvSpPr>
          <p:nvPr>
            <p:ph type="title"/>
          </p:nvPr>
        </p:nvSpPr>
        <p:spPr/>
        <p:txBody>
          <a:bodyPr/>
          <a:lstStyle/>
          <a:p>
            <a:r>
              <a:rPr lang="en-US" dirty="0"/>
              <a:t>Support the API Lifecycle</a:t>
            </a:r>
          </a:p>
        </p:txBody>
      </p:sp>
      <p:sp>
        <p:nvSpPr>
          <p:cNvPr id="13" name="TextBox 12">
            <a:extLst>
              <a:ext uri="{FF2B5EF4-FFF2-40B4-BE49-F238E27FC236}">
                <a16:creationId xmlns:a16="http://schemas.microsoft.com/office/drawing/2014/main" id="{282DE45F-4C2E-403E-A564-3E8158E845B9}"/>
              </a:ext>
            </a:extLst>
          </p:cNvPr>
          <p:cNvSpPr txBox="1"/>
          <p:nvPr/>
        </p:nvSpPr>
        <p:spPr>
          <a:xfrm>
            <a:off x="2427270" y="1856169"/>
            <a:ext cx="6232753" cy="30008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tx1"/>
                </a:solidFill>
                <a:latin typeface="Trebuchet MS" panose="020B0603020202020204" pitchFamily="34" charset="0"/>
              </a:rPr>
              <a:t>API Gateway can support formal lifecycle management of APIs as products</a:t>
            </a:r>
          </a:p>
        </p:txBody>
      </p:sp>
      <p:graphicFrame>
        <p:nvGraphicFramePr>
          <p:cNvPr id="2" name="Diagram 1">
            <a:extLst>
              <a:ext uri="{FF2B5EF4-FFF2-40B4-BE49-F238E27FC236}">
                <a16:creationId xmlns:a16="http://schemas.microsoft.com/office/drawing/2014/main" id="{B620EC2A-F526-4AB4-97E1-AF902377BD7F}"/>
              </a:ext>
            </a:extLst>
          </p:cNvPr>
          <p:cNvGraphicFramePr/>
          <p:nvPr/>
        </p:nvGraphicFramePr>
        <p:xfrm>
          <a:off x="3987539" y="2329201"/>
          <a:ext cx="3112214" cy="20917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D149B22D-DE61-4991-B092-CFE0CA51A1E9}"/>
              </a:ext>
            </a:extLst>
          </p:cNvPr>
          <p:cNvSpPr txBox="1"/>
          <p:nvPr/>
        </p:nvSpPr>
        <p:spPr>
          <a:xfrm>
            <a:off x="6834884" y="3960687"/>
            <a:ext cx="1610474" cy="6626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tx1"/>
                </a:solidFill>
              </a:rPr>
              <a:t>API Gateway &amp; Management factor into each lifecycle phase</a:t>
            </a:r>
          </a:p>
        </p:txBody>
      </p:sp>
      <p:sp>
        <p:nvSpPr>
          <p:cNvPr id="6" name="Google Shape;159;p26">
            <a:extLst>
              <a:ext uri="{FF2B5EF4-FFF2-40B4-BE49-F238E27FC236}">
                <a16:creationId xmlns:a16="http://schemas.microsoft.com/office/drawing/2014/main" id="{D3B876BA-F679-737D-8E6E-95F0EFA8858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29</a:t>
            </a:fld>
            <a:endParaRPr/>
          </a:p>
        </p:txBody>
      </p:sp>
    </p:spTree>
    <p:extLst>
      <p:ext uri="{BB962C8B-B14F-4D97-AF65-F5344CB8AC3E}">
        <p14:creationId xmlns:p14="http://schemas.microsoft.com/office/powerpoint/2010/main" val="2295946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572700"/>
          </a:xfrm>
        </p:spPr>
        <p:txBody>
          <a:bodyPr spcFirstLastPara="1" wrap="square" lIns="68569" tIns="34275" rIns="68569" bIns="34275" anchor="b" anchorCtr="0">
            <a:normAutofit/>
          </a:bodyPr>
          <a:lstStyle/>
          <a:p>
            <a:pPr>
              <a:lnSpc>
                <a:spcPct val="90000"/>
              </a:lnSpc>
              <a:buSzPts val="3200"/>
            </a:pPr>
            <a:r>
              <a:rPr lang="en-US" dirty="0"/>
              <a:t>Azure Functions (Part 2)</a:t>
            </a:r>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3</a:t>
            </a:fld>
            <a:endParaRPr lang="en-US"/>
          </a:p>
        </p:txBody>
      </p:sp>
    </p:spTree>
    <p:extLst>
      <p:ext uri="{BB962C8B-B14F-4D97-AF65-F5344CB8AC3E}">
        <p14:creationId xmlns:p14="http://schemas.microsoft.com/office/powerpoint/2010/main" val="4111531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API Management</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30</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Tree>
    <p:extLst>
      <p:ext uri="{BB962C8B-B14F-4D97-AF65-F5344CB8AC3E}">
        <p14:creationId xmlns:p14="http://schemas.microsoft.com/office/powerpoint/2010/main" val="2206842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572700"/>
          </a:xfrm>
        </p:spPr>
        <p:txBody>
          <a:bodyPr spcFirstLastPara="1" wrap="square" lIns="68569" tIns="34275" rIns="68569" bIns="34275" anchor="b" anchorCtr="0">
            <a:normAutofit/>
          </a:bodyPr>
          <a:lstStyle/>
          <a:p>
            <a:pPr>
              <a:lnSpc>
                <a:spcPct val="90000"/>
              </a:lnSpc>
              <a:buSzPts val="3200"/>
            </a:pPr>
            <a:r>
              <a:rPr lang="en-US" dirty="0"/>
              <a:t>Azure </a:t>
            </a:r>
            <a:r>
              <a:rPr lang="en-US" dirty="0" err="1"/>
              <a:t>CosmosDB</a:t>
            </a:r>
            <a:endParaRPr lang="en-US" dirty="0"/>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31</a:t>
            </a:fld>
            <a:endParaRPr lang="en-US"/>
          </a:p>
        </p:txBody>
      </p:sp>
    </p:spTree>
    <p:extLst>
      <p:ext uri="{BB962C8B-B14F-4D97-AF65-F5344CB8AC3E}">
        <p14:creationId xmlns:p14="http://schemas.microsoft.com/office/powerpoint/2010/main" val="2556446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Azure Cosmos DB</a:t>
            </a:r>
          </a:p>
        </p:txBody>
      </p:sp>
      <p:sp>
        <p:nvSpPr>
          <p:cNvPr id="4" name="Subtitle 3">
            <a:extLst>
              <a:ext uri="{FF2B5EF4-FFF2-40B4-BE49-F238E27FC236}">
                <a16:creationId xmlns:a16="http://schemas.microsoft.com/office/drawing/2014/main" id="{AC174443-AB48-EA06-D4A7-69D197890C0D}"/>
              </a:ext>
            </a:extLst>
          </p:cNvPr>
          <p:cNvSpPr>
            <a:spLocks noGrp="1"/>
          </p:cNvSpPr>
          <p:nvPr>
            <p:ph type="subTitle" idx="1"/>
          </p:nvPr>
        </p:nvSpPr>
        <p:spPr>
          <a:xfrm>
            <a:off x="758952" y="1801368"/>
            <a:ext cx="7625100" cy="3173100"/>
          </a:xfrm>
        </p:spPr>
        <p:txBody>
          <a:bodyPr/>
          <a:lstStyle/>
          <a:p>
            <a:pPr marL="514350" indent="-285750">
              <a:buClr>
                <a:schemeClr val="tx2"/>
              </a:buClr>
              <a:buSzPct val="100000"/>
              <a:buFont typeface="Arial" panose="020B0604020202020204" pitchFamily="34" charset="0"/>
              <a:buChar char="●"/>
            </a:pPr>
            <a:r>
              <a:rPr lang="en-US" dirty="0"/>
              <a:t>Provides a fully managed NoSQL database platform</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NoSQL is the model used when the data to be stored does not fit a strict schema (or structure)</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Built around the concept of storing data as “documents” – hierarchical sets of key/value data that describe an entity</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JSON (or JavaScript Object Notation) is a common document format used for storage</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32</a:t>
            </a:fld>
            <a:endParaRPr dirty="0"/>
          </a:p>
        </p:txBody>
      </p:sp>
    </p:spTree>
    <p:extLst>
      <p:ext uri="{BB962C8B-B14F-4D97-AF65-F5344CB8AC3E}">
        <p14:creationId xmlns:p14="http://schemas.microsoft.com/office/powerpoint/2010/main" val="81554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Azure Cosmos DB</a:t>
            </a:r>
          </a:p>
        </p:txBody>
      </p:sp>
      <p:sp>
        <p:nvSpPr>
          <p:cNvPr id="4" name="Subtitle 3">
            <a:extLst>
              <a:ext uri="{FF2B5EF4-FFF2-40B4-BE49-F238E27FC236}">
                <a16:creationId xmlns:a16="http://schemas.microsoft.com/office/drawing/2014/main" id="{AC174443-AB48-EA06-D4A7-69D197890C0D}"/>
              </a:ext>
            </a:extLst>
          </p:cNvPr>
          <p:cNvSpPr>
            <a:spLocks noGrp="1"/>
          </p:cNvSpPr>
          <p:nvPr>
            <p:ph type="subTitle" idx="1"/>
          </p:nvPr>
        </p:nvSpPr>
        <p:spPr>
          <a:xfrm>
            <a:off x="758952" y="1801368"/>
            <a:ext cx="7625100" cy="3173100"/>
          </a:xfrm>
        </p:spPr>
        <p:txBody>
          <a:bodyPr/>
          <a:lstStyle/>
          <a:p>
            <a:pPr marL="514350" indent="-285750">
              <a:buClr>
                <a:schemeClr val="tx2"/>
              </a:buClr>
              <a:buSzPct val="100000"/>
              <a:buFont typeface="Arial" panose="020B0604020202020204" pitchFamily="34" charset="0"/>
              <a:buChar char="●"/>
            </a:pPr>
            <a:r>
              <a:rPr lang="en-US" dirty="0"/>
              <a:t>Intended for all types of application use cases</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Provides very fast data access, elastic scalability, and global availability</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Built into the service offering is support for deployment to multiple regions across the world, enabling low latency access for users to locations closest in proximity</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33</a:t>
            </a:fld>
            <a:endParaRPr dirty="0"/>
          </a:p>
        </p:txBody>
      </p:sp>
    </p:spTree>
    <p:extLst>
      <p:ext uri="{BB962C8B-B14F-4D97-AF65-F5344CB8AC3E}">
        <p14:creationId xmlns:p14="http://schemas.microsoft.com/office/powerpoint/2010/main" val="129234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Azure Cosmos DB – Resource Model</a:t>
            </a:r>
          </a:p>
        </p:txBody>
      </p:sp>
      <p:sp>
        <p:nvSpPr>
          <p:cNvPr id="4" name="Subtitle 3">
            <a:extLst>
              <a:ext uri="{FF2B5EF4-FFF2-40B4-BE49-F238E27FC236}">
                <a16:creationId xmlns:a16="http://schemas.microsoft.com/office/drawing/2014/main" id="{AC174443-AB48-EA06-D4A7-69D197890C0D}"/>
              </a:ext>
            </a:extLst>
          </p:cNvPr>
          <p:cNvSpPr>
            <a:spLocks noGrp="1"/>
          </p:cNvSpPr>
          <p:nvPr>
            <p:ph type="subTitle" idx="1"/>
          </p:nvPr>
        </p:nvSpPr>
        <p:spPr>
          <a:xfrm>
            <a:off x="758952" y="1801368"/>
            <a:ext cx="7625100" cy="3173100"/>
          </a:xfrm>
        </p:spPr>
        <p:txBody>
          <a:bodyPr/>
          <a:lstStyle/>
          <a:p>
            <a:pPr marL="514350" indent="-285750">
              <a:buClr>
                <a:schemeClr val="tx2"/>
              </a:buClr>
              <a:buSzPct val="100000"/>
              <a:buFont typeface="Arial" panose="020B0604020202020204" pitchFamily="34" charset="0"/>
              <a:buChar char="●"/>
            </a:pPr>
            <a:r>
              <a:rPr lang="en-US" dirty="0"/>
              <a:t>Within an Azure subscription, a new Cosmos DB account can be created</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Within the Cosmos DB account, data is stored and organized using a defined hierarchy</a:t>
            </a:r>
          </a:p>
          <a:p>
            <a:pPr marL="228600" indent="0">
              <a:buClr>
                <a:schemeClr val="tx2"/>
              </a:buClr>
              <a:buSzPct val="100000"/>
            </a:pPr>
            <a:endParaRPr lang="en-US" dirty="0"/>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34</a:t>
            </a:fld>
            <a:endParaRPr dirty="0"/>
          </a:p>
        </p:txBody>
      </p:sp>
      <p:sp>
        <p:nvSpPr>
          <p:cNvPr id="6" name="Rectangle: Rounded Corners 5">
            <a:extLst>
              <a:ext uri="{FF2B5EF4-FFF2-40B4-BE49-F238E27FC236}">
                <a16:creationId xmlns:a16="http://schemas.microsoft.com/office/drawing/2014/main" id="{7D082D1E-7437-944F-94D0-E1EF9972E20C}"/>
              </a:ext>
            </a:extLst>
          </p:cNvPr>
          <p:cNvSpPr/>
          <p:nvPr/>
        </p:nvSpPr>
        <p:spPr>
          <a:xfrm>
            <a:off x="2754717" y="2760165"/>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Databases</a:t>
            </a:r>
          </a:p>
        </p:txBody>
      </p:sp>
      <p:sp>
        <p:nvSpPr>
          <p:cNvPr id="7" name="Rectangle: Rounded Corners 6">
            <a:extLst>
              <a:ext uri="{FF2B5EF4-FFF2-40B4-BE49-F238E27FC236}">
                <a16:creationId xmlns:a16="http://schemas.microsoft.com/office/drawing/2014/main" id="{55746171-D397-A1ED-EF5C-C2801C8FFE4A}"/>
              </a:ext>
            </a:extLst>
          </p:cNvPr>
          <p:cNvSpPr/>
          <p:nvPr/>
        </p:nvSpPr>
        <p:spPr>
          <a:xfrm>
            <a:off x="2754717" y="3493083"/>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p:txBody>
      </p:sp>
      <p:sp>
        <p:nvSpPr>
          <p:cNvPr id="8" name="Rectangle: Rounded Corners 7">
            <a:extLst>
              <a:ext uri="{FF2B5EF4-FFF2-40B4-BE49-F238E27FC236}">
                <a16:creationId xmlns:a16="http://schemas.microsoft.com/office/drawing/2014/main" id="{23677C11-56D7-CCEB-FB10-1C51E2042A0D}"/>
              </a:ext>
            </a:extLst>
          </p:cNvPr>
          <p:cNvSpPr/>
          <p:nvPr/>
        </p:nvSpPr>
        <p:spPr>
          <a:xfrm>
            <a:off x="2754717" y="4226001"/>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Items</a:t>
            </a:r>
          </a:p>
        </p:txBody>
      </p:sp>
      <p:cxnSp>
        <p:nvCxnSpPr>
          <p:cNvPr id="9" name="Connector: Elbow 8">
            <a:extLst>
              <a:ext uri="{FF2B5EF4-FFF2-40B4-BE49-F238E27FC236}">
                <a16:creationId xmlns:a16="http://schemas.microsoft.com/office/drawing/2014/main" id="{E98C07EB-27FD-E7D3-BD68-D7EC54F3AD28}"/>
              </a:ext>
            </a:extLst>
          </p:cNvPr>
          <p:cNvCxnSpPr>
            <a:stCxn id="6" idx="3"/>
            <a:endCxn id="7" idx="3"/>
          </p:cNvCxnSpPr>
          <p:nvPr/>
        </p:nvCxnSpPr>
        <p:spPr>
          <a:xfrm>
            <a:off x="6092721" y="3070884"/>
            <a:ext cx="12700" cy="732918"/>
          </a:xfrm>
          <a:prstGeom prst="bentConnector3">
            <a:avLst>
              <a:gd name="adj1" fmla="val 1800000"/>
            </a:avLst>
          </a:prstGeom>
          <a:ln w="158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2659FB7-0CB9-C83B-044C-3EE6B2C7678C}"/>
              </a:ext>
            </a:extLst>
          </p:cNvPr>
          <p:cNvSpPr txBox="1"/>
          <p:nvPr/>
        </p:nvSpPr>
        <p:spPr>
          <a:xfrm>
            <a:off x="6310184" y="3306538"/>
            <a:ext cx="700216" cy="261610"/>
          </a:xfrm>
          <a:prstGeom prst="rect">
            <a:avLst/>
          </a:prstGeom>
          <a:noFill/>
        </p:spPr>
        <p:txBody>
          <a:bodyPr wrap="square" rtlCol="0">
            <a:spAutoFit/>
          </a:bodyPr>
          <a:lstStyle/>
          <a:p>
            <a:r>
              <a:rPr lang="en-US" sz="1100" dirty="0"/>
              <a:t>Contain</a:t>
            </a:r>
          </a:p>
        </p:txBody>
      </p:sp>
      <p:cxnSp>
        <p:nvCxnSpPr>
          <p:cNvPr id="12" name="Connector: Elbow 11">
            <a:extLst>
              <a:ext uri="{FF2B5EF4-FFF2-40B4-BE49-F238E27FC236}">
                <a16:creationId xmlns:a16="http://schemas.microsoft.com/office/drawing/2014/main" id="{8779A13F-407D-1D11-C274-C1D73F664D5D}"/>
              </a:ext>
            </a:extLst>
          </p:cNvPr>
          <p:cNvCxnSpPr>
            <a:stCxn id="7" idx="1"/>
            <a:endCxn id="8" idx="1"/>
          </p:cNvCxnSpPr>
          <p:nvPr/>
        </p:nvCxnSpPr>
        <p:spPr>
          <a:xfrm rot="10800000" flipV="1">
            <a:off x="2754717" y="3803802"/>
            <a:ext cx="12700" cy="732918"/>
          </a:xfrm>
          <a:prstGeom prst="bentConnector3">
            <a:avLst>
              <a:gd name="adj1" fmla="val 1800000"/>
            </a:avLst>
          </a:prstGeom>
          <a:ln w="15875">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483A0A-CD29-053E-A705-A028FC62E752}"/>
              </a:ext>
            </a:extLst>
          </p:cNvPr>
          <p:cNvSpPr txBox="1"/>
          <p:nvPr/>
        </p:nvSpPr>
        <p:spPr>
          <a:xfrm>
            <a:off x="1881768" y="4039456"/>
            <a:ext cx="700216" cy="261610"/>
          </a:xfrm>
          <a:prstGeom prst="rect">
            <a:avLst/>
          </a:prstGeom>
          <a:noFill/>
        </p:spPr>
        <p:txBody>
          <a:bodyPr wrap="square" rtlCol="0">
            <a:spAutoFit/>
          </a:bodyPr>
          <a:lstStyle/>
          <a:p>
            <a:r>
              <a:rPr lang="en-US" sz="1100" dirty="0"/>
              <a:t>Contain</a:t>
            </a:r>
          </a:p>
        </p:txBody>
      </p:sp>
    </p:spTree>
    <p:extLst>
      <p:ext uri="{BB962C8B-B14F-4D97-AF65-F5344CB8AC3E}">
        <p14:creationId xmlns:p14="http://schemas.microsoft.com/office/powerpoint/2010/main" val="83449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7" grpId="0" animBg="1"/>
      <p:bldP spid="8" grpId="0" animBg="1"/>
      <p:bldP spid="10"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3">
            <a:extLst>
              <a:ext uri="{FF2B5EF4-FFF2-40B4-BE49-F238E27FC236}">
                <a16:creationId xmlns:a16="http://schemas.microsoft.com/office/drawing/2014/main" id="{2462E9F7-1695-C6A6-EDA3-D3A479D22BC0}"/>
              </a:ext>
            </a:extLst>
          </p:cNvPr>
          <p:cNvSpPr>
            <a:spLocks noGrp="1"/>
          </p:cNvSpPr>
          <p:nvPr>
            <p:ph type="subTitle" idx="1"/>
          </p:nvPr>
        </p:nvSpPr>
        <p:spPr>
          <a:xfrm>
            <a:off x="758952" y="1801368"/>
            <a:ext cx="7625100" cy="3173100"/>
          </a:xfrm>
        </p:spPr>
        <p:txBody>
          <a:bodyPr/>
          <a:lstStyle/>
          <a:p>
            <a:pPr marL="514350" indent="-285750">
              <a:buClr>
                <a:schemeClr val="tx2"/>
              </a:buClr>
              <a:buSzPct val="100000"/>
              <a:buFont typeface="Arial" panose="020B0604020202020204" pitchFamily="34" charset="0"/>
              <a:buChar char="●"/>
            </a:pPr>
            <a:r>
              <a:rPr lang="en-US" dirty="0"/>
              <a:t>With multiple replicas of your data distributed globally, consistency defines how in sync the replicas remain and how quickly out-of-sync issues are corrected</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There are 5 levels provided by Cosmos DB</a:t>
            </a:r>
          </a:p>
          <a:p>
            <a:pPr marL="514350" indent="-285750">
              <a:buClr>
                <a:schemeClr val="tx2"/>
              </a:buClr>
              <a:buSzPct val="100000"/>
              <a:buFont typeface="Arial" panose="020B0604020202020204" pitchFamily="34" charset="0"/>
              <a:buChar char="●"/>
            </a:pPr>
            <a:endParaRPr lang="en-US" dirty="0"/>
          </a:p>
          <a:p>
            <a:pPr marL="514350" indent="-285750">
              <a:buClr>
                <a:schemeClr val="tx2"/>
              </a:buClr>
              <a:buSzPct val="100000"/>
              <a:buFont typeface="Arial" panose="020B0604020202020204" pitchFamily="34" charset="0"/>
              <a:buChar char="●"/>
            </a:pPr>
            <a:r>
              <a:rPr lang="en-US" dirty="0"/>
              <a:t>Each level provides tradeoffs in terms of data sync and performance</a:t>
            </a:r>
          </a:p>
        </p:txBody>
      </p:sp>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Consistency Levels</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35</a:t>
            </a:fld>
            <a:endParaRPr dirty="0"/>
          </a:p>
        </p:txBody>
      </p:sp>
      <p:pic>
        <p:nvPicPr>
          <p:cNvPr id="14" name="Picture 13" descr="Table&#10;&#10;Description automatically generated">
            <a:extLst>
              <a:ext uri="{FF2B5EF4-FFF2-40B4-BE49-F238E27FC236}">
                <a16:creationId xmlns:a16="http://schemas.microsoft.com/office/drawing/2014/main" id="{49CEAC0D-008E-C508-8929-253597FA46A2}"/>
              </a:ext>
            </a:extLst>
          </p:cNvPr>
          <p:cNvPicPr>
            <a:picLocks noChangeAspect="1"/>
          </p:cNvPicPr>
          <p:nvPr/>
        </p:nvPicPr>
        <p:blipFill>
          <a:blip r:embed="rId3"/>
          <a:stretch>
            <a:fillRect/>
          </a:stretch>
        </p:blipFill>
        <p:spPr>
          <a:xfrm>
            <a:off x="539080" y="3195728"/>
            <a:ext cx="8064843" cy="1636233"/>
          </a:xfrm>
          <a:prstGeom prst="rect">
            <a:avLst/>
          </a:prstGeom>
        </p:spPr>
      </p:pic>
      <p:sp>
        <p:nvSpPr>
          <p:cNvPr id="16" name="TextBox 15">
            <a:extLst>
              <a:ext uri="{FF2B5EF4-FFF2-40B4-BE49-F238E27FC236}">
                <a16:creationId xmlns:a16="http://schemas.microsoft.com/office/drawing/2014/main" id="{56728482-6E3B-CE08-4E46-18ED9BA1A5A2}"/>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266808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Strong Consistency</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36</a:t>
            </a:fld>
            <a:endParaRPr dirty="0"/>
          </a:p>
        </p:txBody>
      </p:sp>
      <p:pic>
        <p:nvPicPr>
          <p:cNvPr id="12" name="Picture 11" descr="A picture containing text, screenshot, document&#10;&#10;Description automatically generated">
            <a:extLst>
              <a:ext uri="{FF2B5EF4-FFF2-40B4-BE49-F238E27FC236}">
                <a16:creationId xmlns:a16="http://schemas.microsoft.com/office/drawing/2014/main" id="{54E310CE-091D-1665-6F7E-2E1BA99E5398}"/>
              </a:ext>
            </a:extLst>
          </p:cNvPr>
          <p:cNvPicPr>
            <a:picLocks noChangeAspect="1"/>
          </p:cNvPicPr>
          <p:nvPr/>
        </p:nvPicPr>
        <p:blipFill>
          <a:blip r:embed="rId3"/>
          <a:stretch>
            <a:fillRect/>
          </a:stretch>
        </p:blipFill>
        <p:spPr>
          <a:xfrm>
            <a:off x="1019175" y="1028375"/>
            <a:ext cx="7105650" cy="3895725"/>
          </a:xfrm>
          <a:prstGeom prst="rect">
            <a:avLst/>
          </a:prstGeom>
        </p:spPr>
      </p:pic>
      <p:sp>
        <p:nvSpPr>
          <p:cNvPr id="6" name="TextBox 5">
            <a:extLst>
              <a:ext uri="{FF2B5EF4-FFF2-40B4-BE49-F238E27FC236}">
                <a16:creationId xmlns:a16="http://schemas.microsoft.com/office/drawing/2014/main" id="{A2DCC784-2B9D-92F3-959F-FCA926C1DFFE}"/>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4063519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51C8E238-0361-7886-9FAB-A14D82FD0765}"/>
              </a:ext>
            </a:extLst>
          </p:cNvPr>
          <p:cNvPicPr>
            <a:picLocks/>
          </p:cNvPicPr>
          <p:nvPr/>
        </p:nvPicPr>
        <p:blipFill>
          <a:blip r:embed="rId3"/>
          <a:stretch>
            <a:fillRect/>
          </a:stretch>
        </p:blipFill>
        <p:spPr>
          <a:xfrm>
            <a:off x="1019057" y="1028375"/>
            <a:ext cx="7104888" cy="3895344"/>
          </a:xfrm>
          <a:prstGeom prst="rect">
            <a:avLst/>
          </a:prstGeom>
        </p:spPr>
      </p:pic>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Bounded Staleness</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37</a:t>
            </a:fld>
            <a:endParaRPr dirty="0"/>
          </a:p>
        </p:txBody>
      </p:sp>
      <p:sp>
        <p:nvSpPr>
          <p:cNvPr id="6" name="TextBox 5">
            <a:extLst>
              <a:ext uri="{FF2B5EF4-FFF2-40B4-BE49-F238E27FC236}">
                <a16:creationId xmlns:a16="http://schemas.microsoft.com/office/drawing/2014/main" id="{A2DCC784-2B9D-92F3-959F-FCA926C1DFFE}"/>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2766062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document&#10;&#10;Description automatically generated">
            <a:extLst>
              <a:ext uri="{FF2B5EF4-FFF2-40B4-BE49-F238E27FC236}">
                <a16:creationId xmlns:a16="http://schemas.microsoft.com/office/drawing/2014/main" id="{F464A873-6697-AA5F-204B-2827F7CAE424}"/>
              </a:ext>
            </a:extLst>
          </p:cNvPr>
          <p:cNvPicPr>
            <a:picLocks/>
          </p:cNvPicPr>
          <p:nvPr/>
        </p:nvPicPr>
        <p:blipFill>
          <a:blip r:embed="rId3"/>
          <a:stretch>
            <a:fillRect/>
          </a:stretch>
        </p:blipFill>
        <p:spPr>
          <a:xfrm>
            <a:off x="1019175" y="1033272"/>
            <a:ext cx="7105650" cy="3895344"/>
          </a:xfrm>
          <a:prstGeom prst="rect">
            <a:avLst/>
          </a:prstGeom>
        </p:spPr>
      </p:pic>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Session</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38</a:t>
            </a:fld>
            <a:endParaRPr dirty="0"/>
          </a:p>
        </p:txBody>
      </p:sp>
      <p:sp>
        <p:nvSpPr>
          <p:cNvPr id="6" name="TextBox 5">
            <a:extLst>
              <a:ext uri="{FF2B5EF4-FFF2-40B4-BE49-F238E27FC236}">
                <a16:creationId xmlns:a16="http://schemas.microsoft.com/office/drawing/2014/main" id="{A2DCC784-2B9D-92F3-959F-FCA926C1DFFE}"/>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261303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document, screenshot&#10;&#10;Description automatically generated">
            <a:extLst>
              <a:ext uri="{FF2B5EF4-FFF2-40B4-BE49-F238E27FC236}">
                <a16:creationId xmlns:a16="http://schemas.microsoft.com/office/drawing/2014/main" id="{184654A6-2A6D-BC97-C41A-3AA63D65E474}"/>
              </a:ext>
            </a:extLst>
          </p:cNvPr>
          <p:cNvPicPr>
            <a:picLocks/>
          </p:cNvPicPr>
          <p:nvPr/>
        </p:nvPicPr>
        <p:blipFill>
          <a:blip r:embed="rId3"/>
          <a:stretch>
            <a:fillRect/>
          </a:stretch>
        </p:blipFill>
        <p:spPr>
          <a:xfrm>
            <a:off x="1019175" y="1033272"/>
            <a:ext cx="7104888" cy="3895344"/>
          </a:xfrm>
          <a:prstGeom prst="rect">
            <a:avLst/>
          </a:prstGeom>
        </p:spPr>
      </p:pic>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Consistent Prefix</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39</a:t>
            </a:fld>
            <a:endParaRPr dirty="0"/>
          </a:p>
        </p:txBody>
      </p:sp>
      <p:sp>
        <p:nvSpPr>
          <p:cNvPr id="6" name="TextBox 5">
            <a:extLst>
              <a:ext uri="{FF2B5EF4-FFF2-40B4-BE49-F238E27FC236}">
                <a16:creationId xmlns:a16="http://schemas.microsoft.com/office/drawing/2014/main" id="{A2DCC784-2B9D-92F3-959F-FCA926C1DFFE}"/>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802068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Infrastructure-as-a-Service (IaaS)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solidFill>
                  <a:schemeClr val="tx1">
                    <a:lumMod val="50000"/>
                  </a:schemeClr>
                </a:solidFill>
              </a:rPr>
              <a:t>Involves the building out (and management) of virtual instances of:</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Compute</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Network</a:t>
            </a:r>
          </a:p>
          <a:p>
            <a:pPr marL="971550" lvl="1" indent="-285750">
              <a:spcBef>
                <a:spcPts val="0"/>
              </a:spcBef>
              <a:buClrTx/>
              <a:buSzPct val="100000"/>
              <a:buFont typeface="Wingdings" panose="05000000000000000000" pitchFamily="2" charset="2"/>
              <a:buChar char="Ø"/>
            </a:pPr>
            <a:r>
              <a:rPr lang="en-US" sz="1300" dirty="0">
                <a:solidFill>
                  <a:schemeClr val="tx1">
                    <a:lumMod val="50000"/>
                  </a:schemeClr>
                </a:solidFill>
              </a:rPr>
              <a:t>Storage</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Akin to spinning up a server (physical or virtual) in your location or data center complete with disks and required network connectivity</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The difference is in the where – instead of in your data center, it is created in a data center managed by one of the public Cloud providers</a:t>
            </a:r>
          </a:p>
          <a:p>
            <a:pPr marL="514350" indent="-285750">
              <a:spcBef>
                <a:spcPts val="0"/>
              </a:spcBef>
              <a:buClrTx/>
              <a:buSzPct val="100000"/>
              <a:buFont typeface="Arial" panose="020B0604020202020204" pitchFamily="34" charset="0"/>
              <a:buChar char="●"/>
            </a:pPr>
            <a:endParaRPr lang="en-US" dirty="0">
              <a:solidFill>
                <a:schemeClr val="tx1">
                  <a:lumMod val="50000"/>
                </a:schemeClr>
              </a:solidFill>
            </a:endParaRPr>
          </a:p>
          <a:p>
            <a:pPr marL="514350" indent="-285750">
              <a:spcBef>
                <a:spcPts val="0"/>
              </a:spcBef>
              <a:buClrTx/>
              <a:buSzPct val="100000"/>
              <a:buFont typeface="Arial" panose="020B0604020202020204" pitchFamily="34" charset="0"/>
              <a:buChar char="●"/>
            </a:pPr>
            <a:r>
              <a:rPr lang="en-US" dirty="0">
                <a:solidFill>
                  <a:schemeClr val="tx1">
                    <a:lumMod val="50000"/>
                  </a:schemeClr>
                </a:solidFill>
              </a:rPr>
              <a:t>Your organization is responsible for patching the OS, ensuring all appropriate security updates are applied and that the right controls are in place to govern interaction between this set of components and other infrastructure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a:t>
            </a:fld>
            <a:endParaRPr/>
          </a:p>
        </p:txBody>
      </p:sp>
    </p:spTree>
    <p:extLst>
      <p:ext uri="{BB962C8B-B14F-4D97-AF65-F5344CB8AC3E}">
        <p14:creationId xmlns:p14="http://schemas.microsoft.com/office/powerpoint/2010/main" val="57799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967522C2-6849-EE36-71C4-316E0E567BCE}"/>
              </a:ext>
            </a:extLst>
          </p:cNvPr>
          <p:cNvPicPr>
            <a:picLocks/>
          </p:cNvPicPr>
          <p:nvPr/>
        </p:nvPicPr>
        <p:blipFill>
          <a:blip r:embed="rId3"/>
          <a:stretch>
            <a:fillRect/>
          </a:stretch>
        </p:blipFill>
        <p:spPr>
          <a:xfrm>
            <a:off x="1019175" y="1033272"/>
            <a:ext cx="7104888" cy="3895344"/>
          </a:xfrm>
          <a:prstGeom prst="rect">
            <a:avLst/>
          </a:prstGeom>
        </p:spPr>
      </p:pic>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Eventual</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40</a:t>
            </a:fld>
            <a:endParaRPr dirty="0"/>
          </a:p>
        </p:txBody>
      </p:sp>
      <p:sp>
        <p:nvSpPr>
          <p:cNvPr id="6" name="TextBox 5">
            <a:extLst>
              <a:ext uri="{FF2B5EF4-FFF2-40B4-BE49-F238E27FC236}">
                <a16:creationId xmlns:a16="http://schemas.microsoft.com/office/drawing/2014/main" id="{A2DCC784-2B9D-92F3-959F-FCA926C1DFFE}"/>
              </a:ext>
            </a:extLst>
          </p:cNvPr>
          <p:cNvSpPr txBox="1"/>
          <p:nvPr/>
        </p:nvSpPr>
        <p:spPr>
          <a:xfrm>
            <a:off x="649015" y="4850616"/>
            <a:ext cx="7844972" cy="276999"/>
          </a:xfrm>
          <a:prstGeom prst="rect">
            <a:avLst/>
          </a:prstGeom>
          <a:noFill/>
        </p:spPr>
        <p:txBody>
          <a:bodyPr wrap="square" rtlCol="0">
            <a:spAutoFit/>
          </a:bodyPr>
          <a:lstStyle/>
          <a:p>
            <a:pPr algn="ctr"/>
            <a:r>
              <a:rPr lang="en-US" sz="1200" dirty="0"/>
              <a:t>Source: </a:t>
            </a:r>
            <a:r>
              <a:rPr lang="en-US" sz="1200" dirty="0">
                <a:hlinkClick r:id="rId4"/>
              </a:rPr>
              <a:t>https://docs.microsoft.com/en-us/azure/cosmos-db/consistency-levels</a:t>
            </a:r>
            <a:endParaRPr lang="en-US" sz="1200" dirty="0"/>
          </a:p>
        </p:txBody>
      </p:sp>
    </p:spTree>
    <p:extLst>
      <p:ext uri="{BB962C8B-B14F-4D97-AF65-F5344CB8AC3E}">
        <p14:creationId xmlns:p14="http://schemas.microsoft.com/office/powerpoint/2010/main" val="703359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28A86-6080-434C-F2C9-3F7813A29CB4}"/>
              </a:ext>
            </a:extLst>
          </p:cNvPr>
          <p:cNvSpPr>
            <a:spLocks noGrp="1"/>
          </p:cNvSpPr>
          <p:nvPr>
            <p:ph type="title"/>
          </p:nvPr>
        </p:nvSpPr>
        <p:spPr/>
        <p:txBody>
          <a:bodyPr/>
          <a:lstStyle/>
          <a:p>
            <a:r>
              <a:rPr lang="en-US" dirty="0"/>
              <a:t>Azure Cosmos DB – APIs Supported</a:t>
            </a:r>
          </a:p>
        </p:txBody>
      </p:sp>
      <p:sp>
        <p:nvSpPr>
          <p:cNvPr id="5" name="Google Shape;159;p26">
            <a:extLst>
              <a:ext uri="{FF2B5EF4-FFF2-40B4-BE49-F238E27FC236}">
                <a16:creationId xmlns:a16="http://schemas.microsoft.com/office/drawing/2014/main" id="{10472CDD-DC47-1ADE-8C7B-512F9AB0333B}"/>
              </a:ext>
            </a:extLst>
          </p:cNvPr>
          <p:cNvSpPr txBox="1">
            <a:spLocks noGrp="1"/>
          </p:cNvSpPr>
          <p:nvPr>
            <p:ph type="sldNum" idx="12"/>
          </p:nvPr>
        </p:nvSpPr>
        <p:spPr>
          <a:xfrm>
            <a:off x="8556784" y="4758729"/>
            <a:ext cx="548700" cy="393600"/>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41</a:t>
            </a:fld>
            <a:endParaRPr dirty="0"/>
          </a:p>
        </p:txBody>
      </p:sp>
      <p:sp>
        <p:nvSpPr>
          <p:cNvPr id="7" name="Rectangle: Rounded Corners 6">
            <a:extLst>
              <a:ext uri="{FF2B5EF4-FFF2-40B4-BE49-F238E27FC236}">
                <a16:creationId xmlns:a16="http://schemas.microsoft.com/office/drawing/2014/main" id="{2CDCB85D-F907-262B-26F7-875753084744}"/>
              </a:ext>
            </a:extLst>
          </p:cNvPr>
          <p:cNvSpPr/>
          <p:nvPr/>
        </p:nvSpPr>
        <p:spPr>
          <a:xfrm>
            <a:off x="2902998" y="1458586"/>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Core/SQL API</a:t>
            </a:r>
          </a:p>
        </p:txBody>
      </p:sp>
      <p:sp>
        <p:nvSpPr>
          <p:cNvPr id="8" name="Rectangle: Rounded Corners 7">
            <a:extLst>
              <a:ext uri="{FF2B5EF4-FFF2-40B4-BE49-F238E27FC236}">
                <a16:creationId xmlns:a16="http://schemas.microsoft.com/office/drawing/2014/main" id="{F02CBBC3-CB9F-D1D5-0A5A-178B8F0610F4}"/>
              </a:ext>
            </a:extLst>
          </p:cNvPr>
          <p:cNvSpPr/>
          <p:nvPr/>
        </p:nvSpPr>
        <p:spPr>
          <a:xfrm>
            <a:off x="2902998" y="2191504"/>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for MongoDB</a:t>
            </a:r>
          </a:p>
        </p:txBody>
      </p:sp>
      <p:sp>
        <p:nvSpPr>
          <p:cNvPr id="9" name="Rectangle: Rounded Corners 8">
            <a:extLst>
              <a:ext uri="{FF2B5EF4-FFF2-40B4-BE49-F238E27FC236}">
                <a16:creationId xmlns:a16="http://schemas.microsoft.com/office/drawing/2014/main" id="{D370134A-3ECE-F1DD-5D0D-D78B68493252}"/>
              </a:ext>
            </a:extLst>
          </p:cNvPr>
          <p:cNvSpPr/>
          <p:nvPr/>
        </p:nvSpPr>
        <p:spPr>
          <a:xfrm>
            <a:off x="2902998" y="2924422"/>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Cassandra API</a:t>
            </a:r>
          </a:p>
        </p:txBody>
      </p:sp>
      <p:sp>
        <p:nvSpPr>
          <p:cNvPr id="10" name="Rectangle: Rounded Corners 9">
            <a:extLst>
              <a:ext uri="{FF2B5EF4-FFF2-40B4-BE49-F238E27FC236}">
                <a16:creationId xmlns:a16="http://schemas.microsoft.com/office/drawing/2014/main" id="{A0D06DDC-4966-D813-02E3-191B686D9D7E}"/>
              </a:ext>
            </a:extLst>
          </p:cNvPr>
          <p:cNvSpPr/>
          <p:nvPr/>
        </p:nvSpPr>
        <p:spPr>
          <a:xfrm>
            <a:off x="2902998" y="3657340"/>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Gremlin API</a:t>
            </a:r>
          </a:p>
        </p:txBody>
      </p:sp>
      <p:sp>
        <p:nvSpPr>
          <p:cNvPr id="11" name="Rectangle: Rounded Corners 10">
            <a:extLst>
              <a:ext uri="{FF2B5EF4-FFF2-40B4-BE49-F238E27FC236}">
                <a16:creationId xmlns:a16="http://schemas.microsoft.com/office/drawing/2014/main" id="{31096C42-470B-6F93-E91B-CD8AB91F6F0F}"/>
              </a:ext>
            </a:extLst>
          </p:cNvPr>
          <p:cNvSpPr/>
          <p:nvPr/>
        </p:nvSpPr>
        <p:spPr>
          <a:xfrm>
            <a:off x="2902998" y="4390258"/>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API</a:t>
            </a:r>
          </a:p>
        </p:txBody>
      </p:sp>
    </p:spTree>
    <p:extLst>
      <p:ext uri="{BB962C8B-B14F-4D97-AF65-F5344CB8AC3E}">
        <p14:creationId xmlns:p14="http://schemas.microsoft.com/office/powerpoint/2010/main" val="377554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Azure </a:t>
            </a:r>
            <a:r>
              <a:rPr lang="en-US" dirty="0" err="1">
                <a:latin typeface="Helvetica Neue"/>
                <a:ea typeface="Helvetica Neue"/>
                <a:cs typeface="Helvetica Neue"/>
                <a:sym typeface="Helvetica Neue"/>
              </a:rPr>
              <a:t>CosmosDB</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42</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Tree>
    <p:extLst>
      <p:ext uri="{BB962C8B-B14F-4D97-AF65-F5344CB8AC3E}">
        <p14:creationId xmlns:p14="http://schemas.microsoft.com/office/powerpoint/2010/main" val="2475182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Azure </a:t>
            </a:r>
            <a:r>
              <a:rPr lang="en-US" dirty="0" err="1">
                <a:latin typeface="Helvetica Neue"/>
                <a:ea typeface="Helvetica Neue"/>
                <a:cs typeface="Helvetica Neue"/>
                <a:sym typeface="Helvetica Neue"/>
              </a:rPr>
              <a:t>CosmosDB</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43</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a:t>
            </a:r>
          </a:p>
        </p:txBody>
      </p:sp>
    </p:spTree>
    <p:extLst>
      <p:ext uri="{BB962C8B-B14F-4D97-AF65-F5344CB8AC3E}">
        <p14:creationId xmlns:p14="http://schemas.microsoft.com/office/powerpoint/2010/main" val="1875296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3"/>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391" name="Google Shape;391;p53"/>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3"/>
          <p:cNvGrpSpPr/>
          <p:nvPr/>
        </p:nvGrpSpPr>
        <p:grpSpPr>
          <a:xfrm>
            <a:off x="4491032" y="1168875"/>
            <a:ext cx="4689327" cy="4991730"/>
            <a:chOff x="3458352" y="512656"/>
            <a:chExt cx="5769350" cy="5951747"/>
          </a:xfrm>
        </p:grpSpPr>
        <p:pic>
          <p:nvPicPr>
            <p:cNvPr id="393" name="Google Shape;393;p53"/>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394" name="Google Shape;394;p53"/>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395" name="Google Shape;395;p53"/>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US" sz="4500" dirty="0"/>
              <a:t>Best of luck as you forge ahead on your Cloud journey!</a:t>
            </a:r>
            <a:endParaRPr lang="en-US" sz="1900" dirty="0"/>
          </a:p>
        </p:txBody>
      </p:sp>
      <p:pic>
        <p:nvPicPr>
          <p:cNvPr id="398" name="Google Shape;398;p53"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399" name="Google Shape;399;p53"/>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400" name="Google Shape;400;p53"/>
          <p:cNvPicPr preferRelativeResize="0"/>
          <p:nvPr/>
        </p:nvPicPr>
        <p:blipFill>
          <a:blip r:embed="rId7">
            <a:alphaModFix/>
          </a:blip>
          <a:stretch>
            <a:fillRect/>
          </a:stretch>
        </p:blipFill>
        <p:spPr>
          <a:xfrm>
            <a:off x="6848213" y="4187750"/>
            <a:ext cx="2049536" cy="929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Platform-as-a-Service (PaaS)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Involves leveraging managed services from a public Cloud provider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With this model, an enterprise can focus on management of their application and data vs. focusing on management of the underlying infrastructure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Patching and security of the infrastructure used to back the managed services falls to the CSP (Cloud Service Provider)</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Many managed services support automatic scale up or down depending on demand to help ensure sufficient capacity is in place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Part of what is often termed the “Shared Responsibility Model”</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5</a:t>
            </a:fld>
            <a:endParaRPr/>
          </a:p>
        </p:txBody>
      </p:sp>
    </p:spTree>
    <p:extLst>
      <p:ext uri="{BB962C8B-B14F-4D97-AF65-F5344CB8AC3E}">
        <p14:creationId xmlns:p14="http://schemas.microsoft.com/office/powerpoint/2010/main" val="278268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Serverless / Functions-as-a-Service (</a:t>
            </a:r>
            <a:r>
              <a:rPr lang="en-US" dirty="0" err="1">
                <a:latin typeface="Helvetica Neue"/>
                <a:ea typeface="Helvetica Neue"/>
                <a:cs typeface="Helvetica Neue"/>
                <a:sym typeface="Helvetica Neue"/>
              </a:rPr>
              <a:t>FaaS</a:t>
            </a:r>
            <a:r>
              <a:rPr lang="en-US"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889"/>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Also represents a type of managed service provided by the CSP</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Cost structure is usually consumption-based (i.e., you only pay for what you use)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Supports many different coding paradigms (C#/.NET, NodeJS, Python, etc.)</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Typically, with Serverless (and PaaS), the consumer is only concerned with the application code and data – elements of the CSP’s “backbone” used to support are managed by the CSP</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Includes more sophisticated automated scaling capabilities – built for Internet scale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6</a:t>
            </a:fld>
            <a:endParaRPr/>
          </a:p>
        </p:txBody>
      </p:sp>
    </p:spTree>
    <p:extLst>
      <p:ext uri="{BB962C8B-B14F-4D97-AF65-F5344CB8AC3E}">
        <p14:creationId xmlns:p14="http://schemas.microsoft.com/office/powerpoint/2010/main" val="266370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Software-as-a-Service (SaaS)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ClrTx/>
              <a:buSzPct val="100000"/>
              <a:buFont typeface="Arial" panose="020B0604020202020204" pitchFamily="34" charset="0"/>
              <a:buChar char="●"/>
            </a:pPr>
            <a:r>
              <a:rPr lang="en-US" dirty="0"/>
              <a:t>Subscription-based application services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Licensed for utilization over the Internet / online rather than for download and install on a server or client machine</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Fully-hosted and fully-managed by a 3</a:t>
            </a:r>
            <a:r>
              <a:rPr lang="en-US" baseline="30000" dirty="0"/>
              <a:t>rd</a:t>
            </a:r>
            <a:r>
              <a:rPr lang="en-US" dirty="0"/>
              <a:t> party</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Of those discussed, often the cheapest option for service consumers</a:t>
            </a:r>
          </a:p>
          <a:p>
            <a:pPr marL="514350" indent="-285750">
              <a:spcBef>
                <a:spcPts val="0"/>
              </a:spcBef>
              <a:buClrTx/>
              <a:buSzPct val="100000"/>
              <a:buFont typeface="Arial" panose="020B0604020202020204" pitchFamily="34" charset="0"/>
              <a:buChar char="●"/>
            </a:pPr>
            <a:endParaRPr lang="en-US" dirty="0"/>
          </a:p>
          <a:p>
            <a:pPr marL="514350" indent="-285750">
              <a:spcBef>
                <a:spcPts val="0"/>
              </a:spcBef>
              <a:buClrTx/>
              <a:buSzPct val="100000"/>
              <a:buFont typeface="Arial" panose="020B0604020202020204" pitchFamily="34" charset="0"/>
              <a:buChar char="●"/>
            </a:pPr>
            <a:r>
              <a:rPr lang="en-US" dirty="0"/>
              <a:t>However, also offers minimal (or no) control, outside of exposed configuration capabilities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7</a:t>
            </a:fld>
            <a:endParaRPr/>
          </a:p>
        </p:txBody>
      </p:sp>
    </p:spTree>
    <p:extLst>
      <p:ext uri="{BB962C8B-B14F-4D97-AF65-F5344CB8AC3E}">
        <p14:creationId xmlns:p14="http://schemas.microsoft.com/office/powerpoint/2010/main" val="10066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Pizza-as-a-Service</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150295"/>
            <a:ext cx="7625100" cy="3173100"/>
          </a:xfrm>
          <a:prstGeom prst="rect">
            <a:avLst/>
          </a:prstGeom>
          <a:noFill/>
          <a:ln>
            <a:noFill/>
          </a:ln>
        </p:spPr>
        <p:txBody>
          <a:bodyPr spcFirstLastPara="1" wrap="square" lIns="67500" tIns="35100" rIns="68569" bIns="34275" anchor="t" anchorCtr="0">
            <a:noAutofit/>
          </a:bodyPr>
          <a:lstStyle/>
          <a:p>
            <a:pPr marL="57150" indent="0">
              <a:spcBef>
                <a:spcPts val="0"/>
              </a:spcBef>
              <a:buNone/>
            </a:pPr>
            <a:r>
              <a:rPr lang="en-US" sz="1050" b="1" dirty="0"/>
              <a:t>From a LinkedIn post by Albert Barron from IBM (</a:t>
            </a:r>
            <a:r>
              <a:rPr lang="en-US" sz="1050" dirty="0">
                <a:hlinkClick r:id="rId3"/>
              </a:rPr>
              <a:t>https://www.linkedin.com/pulse/20140730172610-9679881-pizza-as-a-service/</a:t>
            </a:r>
            <a:r>
              <a:rPr lang="en-US" sz="1050" dirty="0"/>
              <a:t>)</a:t>
            </a:r>
            <a:endParaRPr lang="en-US" sz="1050" b="1"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8</a:t>
            </a:fld>
            <a:endParaRPr/>
          </a:p>
        </p:txBody>
      </p:sp>
      <p:pic>
        <p:nvPicPr>
          <p:cNvPr id="3" name="Picture 2">
            <a:extLst>
              <a:ext uri="{FF2B5EF4-FFF2-40B4-BE49-F238E27FC236}">
                <a16:creationId xmlns:a16="http://schemas.microsoft.com/office/drawing/2014/main" id="{1D86D67D-F4B1-4B38-BF84-BCFF744E8B8C}"/>
              </a:ext>
            </a:extLst>
          </p:cNvPr>
          <p:cNvPicPr>
            <a:picLocks noChangeAspect="1"/>
          </p:cNvPicPr>
          <p:nvPr/>
        </p:nvPicPr>
        <p:blipFill>
          <a:blip r:embed="rId4"/>
          <a:stretch>
            <a:fillRect/>
          </a:stretch>
        </p:blipFill>
        <p:spPr>
          <a:xfrm>
            <a:off x="2412530" y="1416266"/>
            <a:ext cx="4318940" cy="3561631"/>
          </a:xfrm>
          <a:prstGeom prst="rect">
            <a:avLst/>
          </a:prstGeom>
          <a:solidFill>
            <a:srgbClr val="98CB00"/>
          </a:solidFill>
        </p:spPr>
      </p:pic>
      <p:pic>
        <p:nvPicPr>
          <p:cNvPr id="1026" name="Picture 2" descr="Image result for pizza icons">
            <a:extLst>
              <a:ext uri="{FF2B5EF4-FFF2-40B4-BE49-F238E27FC236}">
                <a16:creationId xmlns:a16="http://schemas.microsoft.com/office/drawing/2014/main" id="{0969B7E5-F10E-4587-9D21-68C9E64168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71451"/>
            <a:ext cx="921544" cy="92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35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Cloud Service Models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9</a:t>
            </a:fld>
            <a:endParaRPr/>
          </a:p>
        </p:txBody>
      </p:sp>
      <p:grpSp>
        <p:nvGrpSpPr>
          <p:cNvPr id="105" name="Group 104">
            <a:extLst>
              <a:ext uri="{FF2B5EF4-FFF2-40B4-BE49-F238E27FC236}">
                <a16:creationId xmlns:a16="http://schemas.microsoft.com/office/drawing/2014/main" id="{780DECCF-2BB4-4F75-9FF4-4E70767F4511}"/>
              </a:ext>
            </a:extLst>
          </p:cNvPr>
          <p:cNvGrpSpPr/>
          <p:nvPr/>
        </p:nvGrpSpPr>
        <p:grpSpPr>
          <a:xfrm>
            <a:off x="2398521" y="1156794"/>
            <a:ext cx="1683334" cy="3625971"/>
            <a:chOff x="3186412" y="1333376"/>
            <a:chExt cx="2244445" cy="4834628"/>
          </a:xfrm>
        </p:grpSpPr>
        <p:sp>
          <p:nvSpPr>
            <p:cNvPr id="27" name="Rectangle: Rounded Corners 26">
              <a:extLst>
                <a:ext uri="{FF2B5EF4-FFF2-40B4-BE49-F238E27FC236}">
                  <a16:creationId xmlns:a16="http://schemas.microsoft.com/office/drawing/2014/main" id="{15805C6B-59D2-4146-8D4E-A2437C1CF7CE}"/>
                </a:ext>
              </a:extLst>
            </p:cNvPr>
            <p:cNvSpPr/>
            <p:nvPr/>
          </p:nvSpPr>
          <p:spPr>
            <a:xfrm>
              <a:off x="318642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IaaS</a:t>
              </a:r>
            </a:p>
          </p:txBody>
        </p:sp>
        <p:sp>
          <p:nvSpPr>
            <p:cNvPr id="29" name="Rectangle 28">
              <a:extLst>
                <a:ext uri="{FF2B5EF4-FFF2-40B4-BE49-F238E27FC236}">
                  <a16:creationId xmlns:a16="http://schemas.microsoft.com/office/drawing/2014/main" id="{152D961A-3888-43AF-82E2-3F705E887637}"/>
                </a:ext>
              </a:extLst>
            </p:cNvPr>
            <p:cNvSpPr/>
            <p:nvPr/>
          </p:nvSpPr>
          <p:spPr>
            <a:xfrm>
              <a:off x="3186413"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31" name="Rectangle 30">
              <a:extLst>
                <a:ext uri="{FF2B5EF4-FFF2-40B4-BE49-F238E27FC236}">
                  <a16:creationId xmlns:a16="http://schemas.microsoft.com/office/drawing/2014/main" id="{BE890981-649D-4AF6-86A3-7D70E23252EF}"/>
                </a:ext>
              </a:extLst>
            </p:cNvPr>
            <p:cNvSpPr/>
            <p:nvPr/>
          </p:nvSpPr>
          <p:spPr>
            <a:xfrm>
              <a:off x="3186417"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33" name="Rectangle 32">
              <a:extLst>
                <a:ext uri="{FF2B5EF4-FFF2-40B4-BE49-F238E27FC236}">
                  <a16:creationId xmlns:a16="http://schemas.microsoft.com/office/drawing/2014/main" id="{F6D2AD8A-0358-4B2A-B027-072100ADAE9D}"/>
                </a:ext>
              </a:extLst>
            </p:cNvPr>
            <p:cNvSpPr/>
            <p:nvPr/>
          </p:nvSpPr>
          <p:spPr>
            <a:xfrm>
              <a:off x="3186418"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35" name="Rectangle 34">
              <a:extLst>
                <a:ext uri="{FF2B5EF4-FFF2-40B4-BE49-F238E27FC236}">
                  <a16:creationId xmlns:a16="http://schemas.microsoft.com/office/drawing/2014/main" id="{CB018171-7452-4B7B-A322-DFDC72F31C0E}"/>
                </a:ext>
              </a:extLst>
            </p:cNvPr>
            <p:cNvSpPr/>
            <p:nvPr/>
          </p:nvSpPr>
          <p:spPr>
            <a:xfrm>
              <a:off x="3186413"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37" name="Rectangle 36">
              <a:extLst>
                <a:ext uri="{FF2B5EF4-FFF2-40B4-BE49-F238E27FC236}">
                  <a16:creationId xmlns:a16="http://schemas.microsoft.com/office/drawing/2014/main" id="{E70EA43F-12CE-4405-8DA3-DAA8AE7D5F3D}"/>
                </a:ext>
              </a:extLst>
            </p:cNvPr>
            <p:cNvSpPr/>
            <p:nvPr/>
          </p:nvSpPr>
          <p:spPr>
            <a:xfrm>
              <a:off x="3186413"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39" name="Rectangle 38">
              <a:extLst>
                <a:ext uri="{FF2B5EF4-FFF2-40B4-BE49-F238E27FC236}">
                  <a16:creationId xmlns:a16="http://schemas.microsoft.com/office/drawing/2014/main" id="{AF152444-54B6-408D-9C45-9ED0DF754136}"/>
                </a:ext>
              </a:extLst>
            </p:cNvPr>
            <p:cNvSpPr/>
            <p:nvPr/>
          </p:nvSpPr>
          <p:spPr>
            <a:xfrm>
              <a:off x="318641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41" name="Rectangle 40">
              <a:extLst>
                <a:ext uri="{FF2B5EF4-FFF2-40B4-BE49-F238E27FC236}">
                  <a16:creationId xmlns:a16="http://schemas.microsoft.com/office/drawing/2014/main" id="{C2FE2C80-869A-47EA-80F2-5CF2BE609B25}"/>
                </a:ext>
              </a:extLst>
            </p:cNvPr>
            <p:cNvSpPr/>
            <p:nvPr/>
          </p:nvSpPr>
          <p:spPr>
            <a:xfrm>
              <a:off x="318641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43" name="Rectangle 42">
              <a:extLst>
                <a:ext uri="{FF2B5EF4-FFF2-40B4-BE49-F238E27FC236}">
                  <a16:creationId xmlns:a16="http://schemas.microsoft.com/office/drawing/2014/main" id="{C7E46D36-95DC-455F-8E00-962D4491B7DF}"/>
                </a:ext>
              </a:extLst>
            </p:cNvPr>
            <p:cNvSpPr/>
            <p:nvPr/>
          </p:nvSpPr>
          <p:spPr>
            <a:xfrm>
              <a:off x="318641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45" name="Rectangle 44">
              <a:extLst>
                <a:ext uri="{FF2B5EF4-FFF2-40B4-BE49-F238E27FC236}">
                  <a16:creationId xmlns:a16="http://schemas.microsoft.com/office/drawing/2014/main" id="{FB823D5A-0AFD-475C-995A-82CE55F14246}"/>
                </a:ext>
              </a:extLst>
            </p:cNvPr>
            <p:cNvSpPr/>
            <p:nvPr/>
          </p:nvSpPr>
          <p:spPr>
            <a:xfrm>
              <a:off x="318641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47" name="Rectangle 46">
              <a:extLst>
                <a:ext uri="{FF2B5EF4-FFF2-40B4-BE49-F238E27FC236}">
                  <a16:creationId xmlns:a16="http://schemas.microsoft.com/office/drawing/2014/main" id="{F1952447-F2B0-479A-BBCD-7AB59DAF1A28}"/>
                </a:ext>
              </a:extLst>
            </p:cNvPr>
            <p:cNvSpPr/>
            <p:nvPr/>
          </p:nvSpPr>
          <p:spPr>
            <a:xfrm>
              <a:off x="318641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6" name="Group 105">
            <a:extLst>
              <a:ext uri="{FF2B5EF4-FFF2-40B4-BE49-F238E27FC236}">
                <a16:creationId xmlns:a16="http://schemas.microsoft.com/office/drawing/2014/main" id="{1209A20A-7695-40EC-B56C-CB2BC85572A8}"/>
              </a:ext>
            </a:extLst>
          </p:cNvPr>
          <p:cNvGrpSpPr/>
          <p:nvPr/>
        </p:nvGrpSpPr>
        <p:grpSpPr>
          <a:xfrm>
            <a:off x="4237901" y="1156794"/>
            <a:ext cx="1683334" cy="3625971"/>
            <a:chOff x="5638918" y="1333376"/>
            <a:chExt cx="2244445" cy="4834628"/>
          </a:xfrm>
        </p:grpSpPr>
        <p:sp>
          <p:nvSpPr>
            <p:cNvPr id="49" name="Rectangle: Rounded Corners 48">
              <a:extLst>
                <a:ext uri="{FF2B5EF4-FFF2-40B4-BE49-F238E27FC236}">
                  <a16:creationId xmlns:a16="http://schemas.microsoft.com/office/drawing/2014/main" id="{4AAA6ECD-7AC9-450F-B237-48EC67E497FB}"/>
                </a:ext>
              </a:extLst>
            </p:cNvPr>
            <p:cNvSpPr/>
            <p:nvPr/>
          </p:nvSpPr>
          <p:spPr>
            <a:xfrm>
              <a:off x="5638927"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PaaS / Serverless</a:t>
              </a:r>
            </a:p>
          </p:txBody>
        </p:sp>
        <p:sp>
          <p:nvSpPr>
            <p:cNvPr id="51" name="Rectangle 50">
              <a:extLst>
                <a:ext uri="{FF2B5EF4-FFF2-40B4-BE49-F238E27FC236}">
                  <a16:creationId xmlns:a16="http://schemas.microsoft.com/office/drawing/2014/main" id="{53C2185D-8353-4A8C-80AB-9C3E640EE119}"/>
                </a:ext>
              </a:extLst>
            </p:cNvPr>
            <p:cNvSpPr/>
            <p:nvPr/>
          </p:nvSpPr>
          <p:spPr>
            <a:xfrm>
              <a:off x="5638919" y="188111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53" name="Rectangle 52">
              <a:extLst>
                <a:ext uri="{FF2B5EF4-FFF2-40B4-BE49-F238E27FC236}">
                  <a16:creationId xmlns:a16="http://schemas.microsoft.com/office/drawing/2014/main" id="{BC911290-BE57-4E3A-82B6-965C1878D015}"/>
                </a:ext>
              </a:extLst>
            </p:cNvPr>
            <p:cNvSpPr/>
            <p:nvPr/>
          </p:nvSpPr>
          <p:spPr>
            <a:xfrm>
              <a:off x="5638923" y="231464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55" name="Rectangle 54">
              <a:extLst>
                <a:ext uri="{FF2B5EF4-FFF2-40B4-BE49-F238E27FC236}">
                  <a16:creationId xmlns:a16="http://schemas.microsoft.com/office/drawing/2014/main" id="{C62C315C-29BE-434A-9AC1-E9C29A73F46C}"/>
                </a:ext>
              </a:extLst>
            </p:cNvPr>
            <p:cNvSpPr/>
            <p:nvPr/>
          </p:nvSpPr>
          <p:spPr>
            <a:xfrm>
              <a:off x="5638924" y="274815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57" name="Rectangle 56">
              <a:extLst>
                <a:ext uri="{FF2B5EF4-FFF2-40B4-BE49-F238E27FC236}">
                  <a16:creationId xmlns:a16="http://schemas.microsoft.com/office/drawing/2014/main" id="{120F243B-1545-4413-A160-BABEF583BF49}"/>
                </a:ext>
              </a:extLst>
            </p:cNvPr>
            <p:cNvSpPr/>
            <p:nvPr/>
          </p:nvSpPr>
          <p:spPr>
            <a:xfrm>
              <a:off x="5638919" y="317065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59" name="Rectangle 58">
              <a:extLst>
                <a:ext uri="{FF2B5EF4-FFF2-40B4-BE49-F238E27FC236}">
                  <a16:creationId xmlns:a16="http://schemas.microsoft.com/office/drawing/2014/main" id="{4CECD607-4952-4A0C-9189-76EDC8E72637}"/>
                </a:ext>
              </a:extLst>
            </p:cNvPr>
            <p:cNvSpPr/>
            <p:nvPr/>
          </p:nvSpPr>
          <p:spPr>
            <a:xfrm>
              <a:off x="5638919" y="360416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61" name="Rectangle 60">
              <a:extLst>
                <a:ext uri="{FF2B5EF4-FFF2-40B4-BE49-F238E27FC236}">
                  <a16:creationId xmlns:a16="http://schemas.microsoft.com/office/drawing/2014/main" id="{8D86DE3A-EFBC-4048-915B-40FD2B5D1433}"/>
                </a:ext>
              </a:extLst>
            </p:cNvPr>
            <p:cNvSpPr/>
            <p:nvPr/>
          </p:nvSpPr>
          <p:spPr>
            <a:xfrm>
              <a:off x="5638918" y="402666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63" name="Rectangle 62">
              <a:extLst>
                <a:ext uri="{FF2B5EF4-FFF2-40B4-BE49-F238E27FC236}">
                  <a16:creationId xmlns:a16="http://schemas.microsoft.com/office/drawing/2014/main" id="{1D03E308-4F93-451A-A8D0-FE52346E2CA1}"/>
                </a:ext>
              </a:extLst>
            </p:cNvPr>
            <p:cNvSpPr/>
            <p:nvPr/>
          </p:nvSpPr>
          <p:spPr>
            <a:xfrm>
              <a:off x="5638923" y="4449161"/>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65" name="Rectangle 64">
              <a:extLst>
                <a:ext uri="{FF2B5EF4-FFF2-40B4-BE49-F238E27FC236}">
                  <a16:creationId xmlns:a16="http://schemas.microsoft.com/office/drawing/2014/main" id="{EE268971-2A47-4C7C-B9B2-F8BF32264BBD}"/>
                </a:ext>
              </a:extLst>
            </p:cNvPr>
            <p:cNvSpPr/>
            <p:nvPr/>
          </p:nvSpPr>
          <p:spPr>
            <a:xfrm>
              <a:off x="5638922" y="488267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67" name="Rectangle 66">
              <a:extLst>
                <a:ext uri="{FF2B5EF4-FFF2-40B4-BE49-F238E27FC236}">
                  <a16:creationId xmlns:a16="http://schemas.microsoft.com/office/drawing/2014/main" id="{784AD4DA-C7C1-431C-96A6-5622ECEF6216}"/>
                </a:ext>
              </a:extLst>
            </p:cNvPr>
            <p:cNvSpPr/>
            <p:nvPr/>
          </p:nvSpPr>
          <p:spPr>
            <a:xfrm>
              <a:off x="5638921"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69" name="Rectangle 68">
              <a:extLst>
                <a:ext uri="{FF2B5EF4-FFF2-40B4-BE49-F238E27FC236}">
                  <a16:creationId xmlns:a16="http://schemas.microsoft.com/office/drawing/2014/main" id="{BD8B89BE-53D9-4108-A4EA-2C4426BF34EF}"/>
                </a:ext>
              </a:extLst>
            </p:cNvPr>
            <p:cNvSpPr/>
            <p:nvPr/>
          </p:nvSpPr>
          <p:spPr>
            <a:xfrm>
              <a:off x="5638920"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07" name="Group 106">
            <a:extLst>
              <a:ext uri="{FF2B5EF4-FFF2-40B4-BE49-F238E27FC236}">
                <a16:creationId xmlns:a16="http://schemas.microsoft.com/office/drawing/2014/main" id="{D3B4D34F-EF8C-45DF-A3E9-3372A2E190BB}"/>
              </a:ext>
            </a:extLst>
          </p:cNvPr>
          <p:cNvGrpSpPr/>
          <p:nvPr/>
        </p:nvGrpSpPr>
        <p:grpSpPr>
          <a:xfrm>
            <a:off x="6080029" y="1160635"/>
            <a:ext cx="1683334" cy="3625971"/>
            <a:chOff x="8095089" y="1338497"/>
            <a:chExt cx="2244445" cy="4834628"/>
          </a:xfrm>
        </p:grpSpPr>
        <p:sp>
          <p:nvSpPr>
            <p:cNvPr id="71" name="Rectangle: Rounded Corners 70">
              <a:extLst>
                <a:ext uri="{FF2B5EF4-FFF2-40B4-BE49-F238E27FC236}">
                  <a16:creationId xmlns:a16="http://schemas.microsoft.com/office/drawing/2014/main" id="{FDD95697-09EE-4B91-823F-381C3B8FA416}"/>
                </a:ext>
              </a:extLst>
            </p:cNvPr>
            <p:cNvSpPr/>
            <p:nvPr/>
          </p:nvSpPr>
          <p:spPr>
            <a:xfrm>
              <a:off x="8095098" y="1338497"/>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SaaS</a:t>
              </a:r>
            </a:p>
          </p:txBody>
        </p:sp>
        <p:sp>
          <p:nvSpPr>
            <p:cNvPr id="73" name="Rectangle 72">
              <a:extLst>
                <a:ext uri="{FF2B5EF4-FFF2-40B4-BE49-F238E27FC236}">
                  <a16:creationId xmlns:a16="http://schemas.microsoft.com/office/drawing/2014/main" id="{07F61EE4-CC76-4D2E-AD78-30394742C129}"/>
                </a:ext>
              </a:extLst>
            </p:cNvPr>
            <p:cNvSpPr/>
            <p:nvPr/>
          </p:nvSpPr>
          <p:spPr>
            <a:xfrm>
              <a:off x="8095090" y="188623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75" name="Rectangle 74">
              <a:extLst>
                <a:ext uri="{FF2B5EF4-FFF2-40B4-BE49-F238E27FC236}">
                  <a16:creationId xmlns:a16="http://schemas.microsoft.com/office/drawing/2014/main" id="{A23F2122-37DF-400D-9AE1-9F68421E4C71}"/>
                </a:ext>
              </a:extLst>
            </p:cNvPr>
            <p:cNvSpPr/>
            <p:nvPr/>
          </p:nvSpPr>
          <p:spPr>
            <a:xfrm>
              <a:off x="8095094" y="231976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77" name="Rectangle 76">
              <a:extLst>
                <a:ext uri="{FF2B5EF4-FFF2-40B4-BE49-F238E27FC236}">
                  <a16:creationId xmlns:a16="http://schemas.microsoft.com/office/drawing/2014/main" id="{B6533A61-6D90-4BE6-85D6-C09C3E075A78}"/>
                </a:ext>
              </a:extLst>
            </p:cNvPr>
            <p:cNvSpPr/>
            <p:nvPr/>
          </p:nvSpPr>
          <p:spPr>
            <a:xfrm>
              <a:off x="8095095" y="275327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79" name="Rectangle 78">
              <a:extLst>
                <a:ext uri="{FF2B5EF4-FFF2-40B4-BE49-F238E27FC236}">
                  <a16:creationId xmlns:a16="http://schemas.microsoft.com/office/drawing/2014/main" id="{9B1E48B8-713D-4F7C-B060-93D54C0A6FD6}"/>
                </a:ext>
              </a:extLst>
            </p:cNvPr>
            <p:cNvSpPr/>
            <p:nvPr/>
          </p:nvSpPr>
          <p:spPr>
            <a:xfrm>
              <a:off x="8095090" y="3175774"/>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81" name="Rectangle 80">
              <a:extLst>
                <a:ext uri="{FF2B5EF4-FFF2-40B4-BE49-F238E27FC236}">
                  <a16:creationId xmlns:a16="http://schemas.microsoft.com/office/drawing/2014/main" id="{FA31073D-2C63-426F-9860-81411B6133B6}"/>
                </a:ext>
              </a:extLst>
            </p:cNvPr>
            <p:cNvSpPr/>
            <p:nvPr/>
          </p:nvSpPr>
          <p:spPr>
            <a:xfrm>
              <a:off x="8095090" y="3609288"/>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83" name="Rectangle 82">
              <a:extLst>
                <a:ext uri="{FF2B5EF4-FFF2-40B4-BE49-F238E27FC236}">
                  <a16:creationId xmlns:a16="http://schemas.microsoft.com/office/drawing/2014/main" id="{99DA5D55-2DD4-4729-A26A-8B29E5C69F12}"/>
                </a:ext>
              </a:extLst>
            </p:cNvPr>
            <p:cNvSpPr/>
            <p:nvPr/>
          </p:nvSpPr>
          <p:spPr>
            <a:xfrm>
              <a:off x="8095089" y="4031785"/>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85" name="Rectangle 84">
              <a:extLst>
                <a:ext uri="{FF2B5EF4-FFF2-40B4-BE49-F238E27FC236}">
                  <a16:creationId xmlns:a16="http://schemas.microsoft.com/office/drawing/2014/main" id="{24542E79-142D-44A6-8F36-D9709CC7F858}"/>
                </a:ext>
              </a:extLst>
            </p:cNvPr>
            <p:cNvSpPr/>
            <p:nvPr/>
          </p:nvSpPr>
          <p:spPr>
            <a:xfrm>
              <a:off x="8095094" y="4454282"/>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87" name="Rectangle 86">
              <a:extLst>
                <a:ext uri="{FF2B5EF4-FFF2-40B4-BE49-F238E27FC236}">
                  <a16:creationId xmlns:a16="http://schemas.microsoft.com/office/drawing/2014/main" id="{8E87037D-0B82-4469-9FEF-6A14514ADFD5}"/>
                </a:ext>
              </a:extLst>
            </p:cNvPr>
            <p:cNvSpPr/>
            <p:nvPr/>
          </p:nvSpPr>
          <p:spPr>
            <a:xfrm>
              <a:off x="8095093" y="4887796"/>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89" name="Rectangle 88">
              <a:extLst>
                <a:ext uri="{FF2B5EF4-FFF2-40B4-BE49-F238E27FC236}">
                  <a16:creationId xmlns:a16="http://schemas.microsoft.com/office/drawing/2014/main" id="{861F48B3-0FEF-4E24-A8B0-429E69812017}"/>
                </a:ext>
              </a:extLst>
            </p:cNvPr>
            <p:cNvSpPr/>
            <p:nvPr/>
          </p:nvSpPr>
          <p:spPr>
            <a:xfrm>
              <a:off x="8095092" y="5310293"/>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91" name="Rectangle 90">
              <a:extLst>
                <a:ext uri="{FF2B5EF4-FFF2-40B4-BE49-F238E27FC236}">
                  <a16:creationId xmlns:a16="http://schemas.microsoft.com/office/drawing/2014/main" id="{E1145F6F-2F7C-41B9-9DBB-DFE87D25B420}"/>
                </a:ext>
              </a:extLst>
            </p:cNvPr>
            <p:cNvSpPr/>
            <p:nvPr/>
          </p:nvSpPr>
          <p:spPr>
            <a:xfrm>
              <a:off x="8095091" y="5743807"/>
              <a:ext cx="2244437" cy="429318"/>
            </a:xfrm>
            <a:prstGeom prst="rect">
              <a:avLst/>
            </a:prstGeom>
            <a:solidFill>
              <a:srgbClr val="98CB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grpSp>
        <p:nvGrpSpPr>
          <p:cNvPr id="115" name="Group 114">
            <a:extLst>
              <a:ext uri="{FF2B5EF4-FFF2-40B4-BE49-F238E27FC236}">
                <a16:creationId xmlns:a16="http://schemas.microsoft.com/office/drawing/2014/main" id="{61E7F9B6-1C56-402E-A6BA-2982E43EE387}"/>
              </a:ext>
            </a:extLst>
          </p:cNvPr>
          <p:cNvGrpSpPr/>
          <p:nvPr/>
        </p:nvGrpSpPr>
        <p:grpSpPr>
          <a:xfrm>
            <a:off x="547674" y="1156794"/>
            <a:ext cx="8503280" cy="3625971"/>
            <a:chOff x="730232" y="1333376"/>
            <a:chExt cx="11337706" cy="4834628"/>
          </a:xfrm>
        </p:grpSpPr>
        <p:grpSp>
          <p:nvGrpSpPr>
            <p:cNvPr id="103" name="Group 102">
              <a:extLst>
                <a:ext uri="{FF2B5EF4-FFF2-40B4-BE49-F238E27FC236}">
                  <a16:creationId xmlns:a16="http://schemas.microsoft.com/office/drawing/2014/main" id="{571959DA-340C-4CF8-9028-5AF93AA8486B}"/>
                </a:ext>
              </a:extLst>
            </p:cNvPr>
            <p:cNvGrpSpPr/>
            <p:nvPr/>
          </p:nvGrpSpPr>
          <p:grpSpPr>
            <a:xfrm>
              <a:off x="730232" y="1333376"/>
              <a:ext cx="2244445" cy="4834628"/>
              <a:chOff x="730232" y="1333376"/>
              <a:chExt cx="2244445" cy="4834628"/>
            </a:xfrm>
          </p:grpSpPr>
          <p:sp>
            <p:nvSpPr>
              <p:cNvPr id="9" name="Rectangle: Rounded Corners 8">
                <a:extLst>
                  <a:ext uri="{FF2B5EF4-FFF2-40B4-BE49-F238E27FC236}">
                    <a16:creationId xmlns:a16="http://schemas.microsoft.com/office/drawing/2014/main" id="{7290E66B-0616-42D6-AC8E-7262EAC0C5F9}"/>
                  </a:ext>
                </a:extLst>
              </p:cNvPr>
              <p:cNvSpPr/>
              <p:nvPr/>
            </p:nvSpPr>
            <p:spPr>
              <a:xfrm>
                <a:off x="730241" y="1333376"/>
                <a:ext cx="2244436" cy="635511"/>
              </a:xfrm>
              <a:prstGeom prst="roundRect">
                <a:avLst/>
              </a:prstGeom>
              <a:solidFill>
                <a:srgbClr val="D9D9D9"/>
              </a:solidFill>
              <a:ln>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On-Prem</a:t>
                </a:r>
              </a:p>
            </p:txBody>
          </p:sp>
          <p:sp>
            <p:nvSpPr>
              <p:cNvPr id="10" name="Rectangle 9">
                <a:extLst>
                  <a:ext uri="{FF2B5EF4-FFF2-40B4-BE49-F238E27FC236}">
                    <a16:creationId xmlns:a16="http://schemas.microsoft.com/office/drawing/2014/main" id="{C5C50529-755B-477A-ADD2-8C02F2F54114}"/>
                  </a:ext>
                </a:extLst>
              </p:cNvPr>
              <p:cNvSpPr/>
              <p:nvPr/>
            </p:nvSpPr>
            <p:spPr>
              <a:xfrm>
                <a:off x="730233" y="188111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Servers</a:t>
                </a:r>
              </a:p>
            </p:txBody>
          </p:sp>
          <p:sp>
            <p:nvSpPr>
              <p:cNvPr id="11" name="Rectangle 10">
                <a:extLst>
                  <a:ext uri="{FF2B5EF4-FFF2-40B4-BE49-F238E27FC236}">
                    <a16:creationId xmlns:a16="http://schemas.microsoft.com/office/drawing/2014/main" id="{8614636D-479A-4016-9F8D-6551AC9B2432}"/>
                  </a:ext>
                </a:extLst>
              </p:cNvPr>
              <p:cNvSpPr/>
              <p:nvPr/>
            </p:nvSpPr>
            <p:spPr>
              <a:xfrm>
                <a:off x="730237" y="231464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Storage</a:t>
                </a:r>
              </a:p>
            </p:txBody>
          </p:sp>
          <p:sp>
            <p:nvSpPr>
              <p:cNvPr id="12" name="Rectangle 11">
                <a:extLst>
                  <a:ext uri="{FF2B5EF4-FFF2-40B4-BE49-F238E27FC236}">
                    <a16:creationId xmlns:a16="http://schemas.microsoft.com/office/drawing/2014/main" id="{AB50EF52-3537-4A36-A136-C95225DF2227}"/>
                  </a:ext>
                </a:extLst>
              </p:cNvPr>
              <p:cNvSpPr/>
              <p:nvPr/>
            </p:nvSpPr>
            <p:spPr>
              <a:xfrm>
                <a:off x="730238" y="274815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Networking</a:t>
                </a:r>
              </a:p>
            </p:txBody>
          </p:sp>
          <p:sp>
            <p:nvSpPr>
              <p:cNvPr id="13" name="Rectangle 12">
                <a:extLst>
                  <a:ext uri="{FF2B5EF4-FFF2-40B4-BE49-F238E27FC236}">
                    <a16:creationId xmlns:a16="http://schemas.microsoft.com/office/drawing/2014/main" id="{A1284B02-AE49-4D44-A9DC-9766CEDEF7F6}"/>
                  </a:ext>
                </a:extLst>
              </p:cNvPr>
              <p:cNvSpPr/>
              <p:nvPr/>
            </p:nvSpPr>
            <p:spPr>
              <a:xfrm>
                <a:off x="730233" y="3170653"/>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Virtualization</a:t>
                </a:r>
              </a:p>
            </p:txBody>
          </p:sp>
          <p:sp>
            <p:nvSpPr>
              <p:cNvPr id="15" name="Rectangle 14">
                <a:extLst>
                  <a:ext uri="{FF2B5EF4-FFF2-40B4-BE49-F238E27FC236}">
                    <a16:creationId xmlns:a16="http://schemas.microsoft.com/office/drawing/2014/main" id="{4473FD54-4406-4F13-9F7A-3E71D8BC64DA}"/>
                  </a:ext>
                </a:extLst>
              </p:cNvPr>
              <p:cNvSpPr/>
              <p:nvPr/>
            </p:nvSpPr>
            <p:spPr>
              <a:xfrm>
                <a:off x="730233" y="3604167"/>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Physical Security</a:t>
                </a:r>
              </a:p>
            </p:txBody>
          </p:sp>
          <p:sp>
            <p:nvSpPr>
              <p:cNvPr id="17" name="Rectangle 16">
                <a:extLst>
                  <a:ext uri="{FF2B5EF4-FFF2-40B4-BE49-F238E27FC236}">
                    <a16:creationId xmlns:a16="http://schemas.microsoft.com/office/drawing/2014/main" id="{7A38BC21-05C0-44FF-A50D-B86B4E0B2E0B}"/>
                  </a:ext>
                </a:extLst>
              </p:cNvPr>
              <p:cNvSpPr/>
              <p:nvPr/>
            </p:nvSpPr>
            <p:spPr>
              <a:xfrm>
                <a:off x="730232" y="4026664"/>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OS</a:t>
                </a:r>
              </a:p>
            </p:txBody>
          </p:sp>
          <p:sp>
            <p:nvSpPr>
              <p:cNvPr id="19" name="Rectangle 18">
                <a:extLst>
                  <a:ext uri="{FF2B5EF4-FFF2-40B4-BE49-F238E27FC236}">
                    <a16:creationId xmlns:a16="http://schemas.microsoft.com/office/drawing/2014/main" id="{07F1D9AA-21EB-4C51-9228-5EBCB68D7FFE}"/>
                  </a:ext>
                </a:extLst>
              </p:cNvPr>
              <p:cNvSpPr/>
              <p:nvPr/>
            </p:nvSpPr>
            <p:spPr>
              <a:xfrm>
                <a:off x="730237" y="4449161"/>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Middleware</a:t>
                </a:r>
              </a:p>
            </p:txBody>
          </p:sp>
          <p:sp>
            <p:nvSpPr>
              <p:cNvPr id="21" name="Rectangle 20">
                <a:extLst>
                  <a:ext uri="{FF2B5EF4-FFF2-40B4-BE49-F238E27FC236}">
                    <a16:creationId xmlns:a16="http://schemas.microsoft.com/office/drawing/2014/main" id="{DF09F112-79C9-4479-B6CD-412F9FA33263}"/>
                  </a:ext>
                </a:extLst>
              </p:cNvPr>
              <p:cNvSpPr/>
              <p:nvPr/>
            </p:nvSpPr>
            <p:spPr>
              <a:xfrm>
                <a:off x="730236" y="4882675"/>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Runtime</a:t>
                </a:r>
              </a:p>
            </p:txBody>
          </p:sp>
          <p:sp>
            <p:nvSpPr>
              <p:cNvPr id="23" name="Rectangle 22">
                <a:extLst>
                  <a:ext uri="{FF2B5EF4-FFF2-40B4-BE49-F238E27FC236}">
                    <a16:creationId xmlns:a16="http://schemas.microsoft.com/office/drawing/2014/main" id="{1BCAA221-2FD3-487F-9435-A17BE0B51D61}"/>
                  </a:ext>
                </a:extLst>
              </p:cNvPr>
              <p:cNvSpPr/>
              <p:nvPr/>
            </p:nvSpPr>
            <p:spPr>
              <a:xfrm>
                <a:off x="730235" y="5305172"/>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Application</a:t>
                </a:r>
              </a:p>
            </p:txBody>
          </p:sp>
          <p:sp>
            <p:nvSpPr>
              <p:cNvPr id="25" name="Rectangle 24">
                <a:extLst>
                  <a:ext uri="{FF2B5EF4-FFF2-40B4-BE49-F238E27FC236}">
                    <a16:creationId xmlns:a16="http://schemas.microsoft.com/office/drawing/2014/main" id="{577CDAD2-66A7-45BA-80AC-889059A04D52}"/>
                  </a:ext>
                </a:extLst>
              </p:cNvPr>
              <p:cNvSpPr/>
              <p:nvPr/>
            </p:nvSpPr>
            <p:spPr>
              <a:xfrm>
                <a:off x="730234" y="5738686"/>
                <a:ext cx="2244437" cy="429318"/>
              </a:xfrm>
              <a:prstGeom prst="rect">
                <a:avLst/>
              </a:prstGeom>
              <a:solidFill>
                <a:srgbClr val="3399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a:t>
                </a:r>
              </a:p>
            </p:txBody>
          </p:sp>
        </p:grpSp>
        <p:sp>
          <p:nvSpPr>
            <p:cNvPr id="111" name="Rectangle: Rounded Corners 110">
              <a:extLst>
                <a:ext uri="{FF2B5EF4-FFF2-40B4-BE49-F238E27FC236}">
                  <a16:creationId xmlns:a16="http://schemas.microsoft.com/office/drawing/2014/main" id="{2F18E014-B7AC-46CB-BA3A-A5B4347F6DD4}"/>
                </a:ext>
              </a:extLst>
            </p:cNvPr>
            <p:cNvSpPr/>
            <p:nvPr/>
          </p:nvSpPr>
          <p:spPr>
            <a:xfrm>
              <a:off x="10509259" y="2408535"/>
              <a:ext cx="330506" cy="267178"/>
            </a:xfrm>
            <a:prstGeom prst="roundRect">
              <a:avLst/>
            </a:prstGeom>
            <a:solidFill>
              <a:srgbClr val="339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B42C9CF9-F8B1-4D80-9858-F96BF387063D}"/>
                </a:ext>
              </a:extLst>
            </p:cNvPr>
            <p:cNvSpPr txBox="1"/>
            <p:nvPr/>
          </p:nvSpPr>
          <p:spPr>
            <a:xfrm>
              <a:off x="10839765" y="2375412"/>
              <a:ext cx="1223705" cy="338555"/>
            </a:xfrm>
            <a:prstGeom prst="rect">
              <a:avLst/>
            </a:prstGeom>
            <a:noFill/>
          </p:spPr>
          <p:txBody>
            <a:bodyPr wrap="square" rtlCol="0">
              <a:spAutoFit/>
            </a:bodyPr>
            <a:lstStyle/>
            <a:p>
              <a:r>
                <a:rPr lang="en-US" sz="1050" dirty="0"/>
                <a:t>Customer</a:t>
              </a:r>
            </a:p>
          </p:txBody>
        </p:sp>
        <p:sp>
          <p:nvSpPr>
            <p:cNvPr id="113" name="Rectangle: Rounded Corners 112">
              <a:extLst>
                <a:ext uri="{FF2B5EF4-FFF2-40B4-BE49-F238E27FC236}">
                  <a16:creationId xmlns:a16="http://schemas.microsoft.com/office/drawing/2014/main" id="{7A2D3A82-E23D-4258-BC8A-D026EA7BEE41}"/>
                </a:ext>
              </a:extLst>
            </p:cNvPr>
            <p:cNvSpPr/>
            <p:nvPr/>
          </p:nvSpPr>
          <p:spPr>
            <a:xfrm>
              <a:off x="10513727" y="2831968"/>
              <a:ext cx="330506" cy="267178"/>
            </a:xfrm>
            <a:prstGeom prst="roundRect">
              <a:avLst/>
            </a:prstGeom>
            <a:solidFill>
              <a:srgbClr val="98C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TextBox 113">
              <a:extLst>
                <a:ext uri="{FF2B5EF4-FFF2-40B4-BE49-F238E27FC236}">
                  <a16:creationId xmlns:a16="http://schemas.microsoft.com/office/drawing/2014/main" id="{984F8EBE-C8A9-4BDD-9182-2DADBB5DFAAB}"/>
                </a:ext>
              </a:extLst>
            </p:cNvPr>
            <p:cNvSpPr txBox="1"/>
            <p:nvPr/>
          </p:nvSpPr>
          <p:spPr>
            <a:xfrm>
              <a:off x="10844233" y="2798845"/>
              <a:ext cx="1223705" cy="338555"/>
            </a:xfrm>
            <a:prstGeom prst="rect">
              <a:avLst/>
            </a:prstGeom>
            <a:noFill/>
          </p:spPr>
          <p:txBody>
            <a:bodyPr wrap="square" rtlCol="0">
              <a:spAutoFit/>
            </a:bodyPr>
            <a:lstStyle/>
            <a:p>
              <a:r>
                <a:rPr lang="en-US" sz="1050" dirty="0"/>
                <a:t>CSP</a:t>
              </a:r>
            </a:p>
          </p:txBody>
        </p:sp>
      </p:grpSp>
      <p:grpSp>
        <p:nvGrpSpPr>
          <p:cNvPr id="110" name="Group 109">
            <a:extLst>
              <a:ext uri="{FF2B5EF4-FFF2-40B4-BE49-F238E27FC236}">
                <a16:creationId xmlns:a16="http://schemas.microsoft.com/office/drawing/2014/main" id="{17FC3DAF-0CD6-4CC5-BCC3-11BC1D90E1B5}"/>
              </a:ext>
            </a:extLst>
          </p:cNvPr>
          <p:cNvGrpSpPr/>
          <p:nvPr/>
        </p:nvGrpSpPr>
        <p:grpSpPr>
          <a:xfrm>
            <a:off x="119557" y="1272219"/>
            <a:ext cx="8584198" cy="3824990"/>
            <a:chOff x="147792" y="1487276"/>
            <a:chExt cx="11445598" cy="5099987"/>
          </a:xfrm>
        </p:grpSpPr>
        <p:cxnSp>
          <p:nvCxnSpPr>
            <p:cNvPr id="95" name="Straight Arrow Connector 94">
              <a:extLst>
                <a:ext uri="{FF2B5EF4-FFF2-40B4-BE49-F238E27FC236}">
                  <a16:creationId xmlns:a16="http://schemas.microsoft.com/office/drawing/2014/main" id="{36D54F76-4C0E-4AB2-AF11-F531B6265369}"/>
                </a:ext>
              </a:extLst>
            </p:cNvPr>
            <p:cNvCxnSpPr>
              <a:cxnSpLocks/>
            </p:cNvCxnSpPr>
            <p:nvPr/>
          </p:nvCxnSpPr>
          <p:spPr>
            <a:xfrm flipV="1">
              <a:off x="528813" y="1487276"/>
              <a:ext cx="0" cy="478132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E1C4664-739A-4742-AAB1-BF995407ED8F}"/>
                </a:ext>
              </a:extLst>
            </p:cNvPr>
            <p:cNvCxnSpPr/>
            <p:nvPr/>
          </p:nvCxnSpPr>
          <p:spPr>
            <a:xfrm>
              <a:off x="506779" y="6279613"/>
              <a:ext cx="11086611"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D940AC4-11E5-42E7-9F37-4AC9C888ECBE}"/>
                </a:ext>
              </a:extLst>
            </p:cNvPr>
            <p:cNvSpPr txBox="1"/>
            <p:nvPr/>
          </p:nvSpPr>
          <p:spPr>
            <a:xfrm rot="16200000">
              <a:off x="-309738" y="3598657"/>
              <a:ext cx="1253615" cy="338555"/>
            </a:xfrm>
            <a:prstGeom prst="rect">
              <a:avLst/>
            </a:prstGeom>
            <a:noFill/>
          </p:spPr>
          <p:txBody>
            <a:bodyPr wrap="square" rtlCol="0">
              <a:spAutoFit/>
            </a:bodyPr>
            <a:lstStyle/>
            <a:p>
              <a:pPr algn="ctr"/>
              <a:r>
                <a:rPr lang="en-US" sz="1050" b="1" dirty="0"/>
                <a:t>Control</a:t>
              </a:r>
            </a:p>
          </p:txBody>
        </p:sp>
        <p:sp>
          <p:nvSpPr>
            <p:cNvPr id="101" name="TextBox 100">
              <a:extLst>
                <a:ext uri="{FF2B5EF4-FFF2-40B4-BE49-F238E27FC236}">
                  <a16:creationId xmlns:a16="http://schemas.microsoft.com/office/drawing/2014/main" id="{6A2483A6-0DAC-4AD3-BFD2-B7DD3BCB658F}"/>
                </a:ext>
              </a:extLst>
            </p:cNvPr>
            <p:cNvSpPr txBox="1"/>
            <p:nvPr/>
          </p:nvSpPr>
          <p:spPr>
            <a:xfrm>
              <a:off x="4654220" y="6248708"/>
              <a:ext cx="2883559" cy="338555"/>
            </a:xfrm>
            <a:prstGeom prst="rect">
              <a:avLst/>
            </a:prstGeom>
            <a:noFill/>
          </p:spPr>
          <p:txBody>
            <a:bodyPr wrap="square" rtlCol="0">
              <a:spAutoFit/>
            </a:bodyPr>
            <a:lstStyle/>
            <a:p>
              <a:pPr algn="ctr"/>
              <a:r>
                <a:rPr lang="en-US" sz="1050" b="1" dirty="0"/>
                <a:t>Transfer of Responsibility</a:t>
              </a:r>
            </a:p>
          </p:txBody>
        </p:sp>
        <p:cxnSp>
          <p:nvCxnSpPr>
            <p:cNvPr id="109" name="Straight Arrow Connector 108">
              <a:extLst>
                <a:ext uri="{FF2B5EF4-FFF2-40B4-BE49-F238E27FC236}">
                  <a16:creationId xmlns:a16="http://schemas.microsoft.com/office/drawing/2014/main" id="{85FA0CE5-B3EF-4E2A-AEEA-63D102EC4A7C}"/>
                </a:ext>
              </a:extLst>
            </p:cNvPr>
            <p:cNvCxnSpPr/>
            <p:nvPr/>
          </p:nvCxnSpPr>
          <p:spPr>
            <a:xfrm>
              <a:off x="638978" y="1487276"/>
              <a:ext cx="10701021" cy="458301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818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8699</TotalTime>
  <Words>2490</Words>
  <Application>Microsoft Office PowerPoint</Application>
  <PresentationFormat>On-screen Show (16:9)</PresentationFormat>
  <Paragraphs>383</Paragraphs>
  <Slides>44</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Montserrat</vt:lpstr>
      <vt:lpstr>Segoe UI</vt:lpstr>
      <vt:lpstr>Helvetica Neue</vt:lpstr>
      <vt:lpstr>Courier New</vt:lpstr>
      <vt:lpstr>Helvetica Neue Light</vt:lpstr>
      <vt:lpstr>Trebuchet MS</vt:lpstr>
      <vt:lpstr>Arial</vt:lpstr>
      <vt:lpstr>Wingdings</vt:lpstr>
      <vt:lpstr>Montserrat Medium</vt:lpstr>
      <vt:lpstr>Pluralsight default theme</vt:lpstr>
      <vt:lpstr> Azure Developer – Virtual Mentored Program Azure Functions, API Management, &amp; Azure CosmosDB</vt:lpstr>
      <vt:lpstr>Week 3 Content</vt:lpstr>
      <vt:lpstr>Azure Functions (Part 2)</vt:lpstr>
      <vt:lpstr>Infrastructure-as-a-Service (IaaS)</vt:lpstr>
      <vt:lpstr>Platform-as-a-Service (PaaS)</vt:lpstr>
      <vt:lpstr>Serverless / Functions-as-a-Service (FaaS)</vt:lpstr>
      <vt:lpstr>Software-as-a-Service (SaaS)</vt:lpstr>
      <vt:lpstr>Pizza-as-a-Service</vt:lpstr>
      <vt:lpstr>Cloud Service Models</vt:lpstr>
      <vt:lpstr>Azure Functions</vt:lpstr>
      <vt:lpstr>Azure Functions</vt:lpstr>
      <vt:lpstr>Durable Functions</vt:lpstr>
      <vt:lpstr>Hosting Plans</vt:lpstr>
      <vt:lpstr>Azure Functions</vt:lpstr>
      <vt:lpstr>Azure Functions</vt:lpstr>
      <vt:lpstr>API Management</vt:lpstr>
      <vt:lpstr>What is an API?</vt:lpstr>
      <vt:lpstr>Information Exchange</vt:lpstr>
      <vt:lpstr>API Value Proposition</vt:lpstr>
      <vt:lpstr>Make Data Accessible</vt:lpstr>
      <vt:lpstr>Enable Integration, Collaboration, &amp; Reuse</vt:lpstr>
      <vt:lpstr>Simplify &amp; Accelerate Implementation</vt:lpstr>
      <vt:lpstr>API Management</vt:lpstr>
      <vt:lpstr>Capabilities Provided by an API Gateway</vt:lpstr>
      <vt:lpstr>Reduce Coupling Between API Consumer &amp; Producer</vt:lpstr>
      <vt:lpstr>Aggregate &amp; Translate Backends to Simplify Consumption</vt:lpstr>
      <vt:lpstr>Detect &amp; Help Mitigate Security Threats</vt:lpstr>
      <vt:lpstr>Promote Observability, Traceability, &amp; Visibility</vt:lpstr>
      <vt:lpstr>Support the API Lifecycle</vt:lpstr>
      <vt:lpstr>API Management</vt:lpstr>
      <vt:lpstr>Azure CosmosDB</vt:lpstr>
      <vt:lpstr>Azure Cosmos DB</vt:lpstr>
      <vt:lpstr>Azure Cosmos DB</vt:lpstr>
      <vt:lpstr>Azure Cosmos DB – Resource Model</vt:lpstr>
      <vt:lpstr>Consistency Levels</vt:lpstr>
      <vt:lpstr>Strong Consistency</vt:lpstr>
      <vt:lpstr>Bounded Staleness</vt:lpstr>
      <vt:lpstr>Session</vt:lpstr>
      <vt:lpstr>Consistent Prefix</vt:lpstr>
      <vt:lpstr>Eventual</vt:lpstr>
      <vt:lpstr>Azure Cosmos DB – APIs Supported</vt:lpstr>
      <vt:lpstr>Azure CosmosDB</vt:lpstr>
      <vt:lpstr>Azure CosmosDB</vt:lpstr>
      <vt:lpstr>Best of luck as you forge ahead on your Cloud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Allen Sanders</dc:creator>
  <cp:lastModifiedBy>Allen Sanders</cp:lastModifiedBy>
  <cp:revision>283</cp:revision>
  <dcterms:modified xsi:type="dcterms:W3CDTF">2022-09-07T16:27:01Z</dcterms:modified>
</cp:coreProperties>
</file>